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</p:sldIdLst>
  <p:sldSz cy="6858000" cx="12192000"/>
  <p:notesSz cx="7315200" cy="9601200"/>
  <p:embeddedFontLst>
    <p:embeddedFont>
      <p:font typeface="Montserrat SemiBold"/>
      <p:regular r:id="rId37"/>
      <p:bold r:id="rId38"/>
      <p:italic r:id="rId39"/>
      <p:boldItalic r:id="rId40"/>
    </p:embeddedFont>
    <p:embeddedFont>
      <p:font typeface="Montserrat"/>
      <p:regular r:id="rId41"/>
      <p:bold r:id="rId42"/>
      <p:italic r:id="rId43"/>
      <p:boldItalic r:id="rId44"/>
    </p:embeddedFont>
    <p:embeddedFont>
      <p:font typeface="Montserrat Light"/>
      <p:regular r:id="rId45"/>
      <p:bold r:id="rId46"/>
      <p:italic r:id="rId47"/>
      <p:boldItalic r:id="rId48"/>
    </p:embeddedFont>
    <p:embeddedFont>
      <p:font typeface="Oswald"/>
      <p:regular r:id="rId49"/>
      <p:bold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51" roundtripDataSignature="AMtx7mgYvrr95cFKqDVR9KB4lDZ1P41U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SemiBold-boldItalic.fntdata"/><Relationship Id="rId42" Type="http://schemas.openxmlformats.org/officeDocument/2006/relationships/font" Target="fonts/Montserrat-bold.fntdata"/><Relationship Id="rId41" Type="http://schemas.openxmlformats.org/officeDocument/2006/relationships/font" Target="fonts/Montserrat-regular.fntdata"/><Relationship Id="rId44" Type="http://schemas.openxmlformats.org/officeDocument/2006/relationships/font" Target="fonts/Montserrat-boldItalic.fntdata"/><Relationship Id="rId43" Type="http://schemas.openxmlformats.org/officeDocument/2006/relationships/font" Target="fonts/Montserrat-italic.fntdata"/><Relationship Id="rId46" Type="http://schemas.openxmlformats.org/officeDocument/2006/relationships/font" Target="fonts/MontserratLight-bold.fntdata"/><Relationship Id="rId45" Type="http://schemas.openxmlformats.org/officeDocument/2006/relationships/font" Target="fonts/MontserratLight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MontserratLight-boldItalic.fntdata"/><Relationship Id="rId47" Type="http://schemas.openxmlformats.org/officeDocument/2006/relationships/font" Target="fonts/MontserratLight-italic.fntdata"/><Relationship Id="rId49" Type="http://schemas.openxmlformats.org/officeDocument/2006/relationships/font" Target="fonts/Oswald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font" Target="fonts/MontserratSemiBold-regular.fntdata"/><Relationship Id="rId36" Type="http://schemas.openxmlformats.org/officeDocument/2006/relationships/slide" Target="slides/slide32.xml"/><Relationship Id="rId39" Type="http://schemas.openxmlformats.org/officeDocument/2006/relationships/font" Target="fonts/MontserratSemiBold-italic.fntdata"/><Relationship Id="rId38" Type="http://schemas.openxmlformats.org/officeDocument/2006/relationships/font" Target="fonts/MontserratSemiBold-bold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customschemas.google.com/relationships/presentationmetadata" Target="metadata"/><Relationship Id="rId50" Type="http://schemas.openxmlformats.org/officeDocument/2006/relationships/font" Target="fonts/Oswald-bold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4143587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c4ab91cc3b_0_0:notes"/>
          <p:cNvSpPr/>
          <p:nvPr>
            <p:ph idx="2" type="sldImg"/>
          </p:nvPr>
        </p:nvSpPr>
        <p:spPr>
          <a:xfrm>
            <a:off x="406730" y="720090"/>
            <a:ext cx="65025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gc4ab91cc3b_0_0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c5e26e35fc_0_299:notes"/>
          <p:cNvSpPr/>
          <p:nvPr>
            <p:ph idx="2" type="sldImg"/>
          </p:nvPr>
        </p:nvSpPr>
        <p:spPr>
          <a:xfrm>
            <a:off x="777875" y="1200150"/>
            <a:ext cx="5759400" cy="324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gc5e26e35fc_0_299:notes"/>
          <p:cNvSpPr txBox="1"/>
          <p:nvPr>
            <p:ph idx="1" type="body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5" name="Google Shape;215;gc5e26e35fc_0_299:notes"/>
          <p:cNvSpPr txBox="1"/>
          <p:nvPr>
            <p:ph idx="12" type="sldNum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c5e26e35fc_0_316:notes"/>
          <p:cNvSpPr/>
          <p:nvPr>
            <p:ph idx="2" type="sldImg"/>
          </p:nvPr>
        </p:nvSpPr>
        <p:spPr>
          <a:xfrm>
            <a:off x="777875" y="1200150"/>
            <a:ext cx="5759400" cy="324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gc5e26e35fc_0_316:notes"/>
          <p:cNvSpPr txBox="1"/>
          <p:nvPr>
            <p:ph idx="1" type="body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8" name="Google Shape;228;gc5e26e35fc_0_316:notes"/>
          <p:cNvSpPr txBox="1"/>
          <p:nvPr>
            <p:ph idx="12" type="sldNum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c5e26e35fc_0_345:notes"/>
          <p:cNvSpPr/>
          <p:nvPr>
            <p:ph idx="2" type="sldImg"/>
          </p:nvPr>
        </p:nvSpPr>
        <p:spPr>
          <a:xfrm>
            <a:off x="777875" y="1200150"/>
            <a:ext cx="5759400" cy="324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gc5e26e35fc_0_345:notes"/>
          <p:cNvSpPr txBox="1"/>
          <p:nvPr>
            <p:ph idx="1" type="body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2" name="Google Shape;242;gc5e26e35fc_0_345:notes"/>
          <p:cNvSpPr txBox="1"/>
          <p:nvPr>
            <p:ph idx="12" type="sldNum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c5e26e35fc_0_451:notes"/>
          <p:cNvSpPr/>
          <p:nvPr>
            <p:ph idx="2" type="sldImg"/>
          </p:nvPr>
        </p:nvSpPr>
        <p:spPr>
          <a:xfrm>
            <a:off x="777875" y="1200150"/>
            <a:ext cx="5759400" cy="324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" name="Google Shape;254;gc5e26e35fc_0_451:notes"/>
          <p:cNvSpPr txBox="1"/>
          <p:nvPr>
            <p:ph idx="1" type="body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5" name="Google Shape;255;gc5e26e35fc_0_451:notes"/>
          <p:cNvSpPr txBox="1"/>
          <p:nvPr>
            <p:ph idx="12" type="sldNum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c5e26e35fc_0_466:notes"/>
          <p:cNvSpPr/>
          <p:nvPr>
            <p:ph idx="2" type="sldImg"/>
          </p:nvPr>
        </p:nvSpPr>
        <p:spPr>
          <a:xfrm>
            <a:off x="777875" y="1200150"/>
            <a:ext cx="5759400" cy="324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7" name="Google Shape;267;gc5e26e35fc_0_466:notes"/>
          <p:cNvSpPr txBox="1"/>
          <p:nvPr>
            <p:ph idx="1" type="body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8" name="Google Shape;268;gc5e26e35fc_0_466:notes"/>
          <p:cNvSpPr txBox="1"/>
          <p:nvPr>
            <p:ph idx="12" type="sldNum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c5e26e35fc_0_480:notes"/>
          <p:cNvSpPr/>
          <p:nvPr>
            <p:ph idx="2" type="sldImg"/>
          </p:nvPr>
        </p:nvSpPr>
        <p:spPr>
          <a:xfrm>
            <a:off x="777875" y="1200150"/>
            <a:ext cx="5759400" cy="324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gc5e26e35fc_0_480:notes"/>
          <p:cNvSpPr txBox="1"/>
          <p:nvPr>
            <p:ph idx="1" type="body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0" name="Google Shape;280;gc5e26e35fc_0_480:notes"/>
          <p:cNvSpPr txBox="1"/>
          <p:nvPr>
            <p:ph idx="12" type="sldNum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c5e26e35fc_0_494:notes"/>
          <p:cNvSpPr/>
          <p:nvPr>
            <p:ph idx="2" type="sldImg"/>
          </p:nvPr>
        </p:nvSpPr>
        <p:spPr>
          <a:xfrm>
            <a:off x="777875" y="1200150"/>
            <a:ext cx="5759400" cy="324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2" name="Google Shape;292;gc5e26e35fc_0_494:notes"/>
          <p:cNvSpPr txBox="1"/>
          <p:nvPr>
            <p:ph idx="1" type="body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3" name="Google Shape;293;gc5e26e35fc_0_494:notes"/>
          <p:cNvSpPr txBox="1"/>
          <p:nvPr>
            <p:ph idx="12" type="sldNum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c5e26e35fc_0_508:notes"/>
          <p:cNvSpPr/>
          <p:nvPr>
            <p:ph idx="2" type="sldImg"/>
          </p:nvPr>
        </p:nvSpPr>
        <p:spPr>
          <a:xfrm>
            <a:off x="777875" y="1200150"/>
            <a:ext cx="5759400" cy="324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4" name="Google Shape;304;gc5e26e35fc_0_508:notes"/>
          <p:cNvSpPr txBox="1"/>
          <p:nvPr>
            <p:ph idx="1" type="body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5" name="Google Shape;305;gc5e26e35fc_0_508:notes"/>
          <p:cNvSpPr txBox="1"/>
          <p:nvPr>
            <p:ph idx="12" type="sldNum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c4ab91cc3b_0_291:notes"/>
          <p:cNvSpPr/>
          <p:nvPr>
            <p:ph idx="2" type="sldImg"/>
          </p:nvPr>
        </p:nvSpPr>
        <p:spPr>
          <a:xfrm>
            <a:off x="777875" y="1200150"/>
            <a:ext cx="5759400" cy="324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4" name="Google Shape;314;gc4ab91cc3b_0_291:notes"/>
          <p:cNvSpPr txBox="1"/>
          <p:nvPr>
            <p:ph idx="1" type="body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5" name="Google Shape;315;gc4ab91cc3b_0_291:notes"/>
          <p:cNvSpPr txBox="1"/>
          <p:nvPr>
            <p:ph idx="12" type="sldNum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c8474ada71_0_0:notes"/>
          <p:cNvSpPr/>
          <p:nvPr>
            <p:ph idx="2" type="sldImg"/>
          </p:nvPr>
        </p:nvSpPr>
        <p:spPr>
          <a:xfrm>
            <a:off x="777875" y="1200150"/>
            <a:ext cx="5759400" cy="324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gc8474ada71_0_0:notes"/>
          <p:cNvSpPr txBox="1"/>
          <p:nvPr>
            <p:ph idx="1" type="body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6" name="Google Shape;326;gc8474ada71_0_0:notes"/>
          <p:cNvSpPr txBox="1"/>
          <p:nvPr>
            <p:ph idx="12" type="sldNum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c4ab91cc3b_0_239:notes"/>
          <p:cNvSpPr/>
          <p:nvPr>
            <p:ph idx="2" type="sldImg"/>
          </p:nvPr>
        </p:nvSpPr>
        <p:spPr>
          <a:xfrm>
            <a:off x="777875" y="1200150"/>
            <a:ext cx="5759400" cy="324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gc4ab91cc3b_0_239:notes"/>
          <p:cNvSpPr txBox="1"/>
          <p:nvPr>
            <p:ph idx="1" type="body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3" name="Google Shape;103;gc4ab91cc3b_0_239:notes"/>
          <p:cNvSpPr txBox="1"/>
          <p:nvPr>
            <p:ph idx="12" type="sldNum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c8474ada71_0_48:notes"/>
          <p:cNvSpPr/>
          <p:nvPr>
            <p:ph idx="2" type="sldImg"/>
          </p:nvPr>
        </p:nvSpPr>
        <p:spPr>
          <a:xfrm>
            <a:off x="777875" y="1200150"/>
            <a:ext cx="5759400" cy="324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9" name="Google Shape;339;gc8474ada71_0_48:notes"/>
          <p:cNvSpPr txBox="1"/>
          <p:nvPr>
            <p:ph idx="1" type="body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0" name="Google Shape;340;gc8474ada71_0_48:notes"/>
          <p:cNvSpPr txBox="1"/>
          <p:nvPr>
            <p:ph idx="12" type="sldNum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c8474ada71_0_11:notes"/>
          <p:cNvSpPr/>
          <p:nvPr>
            <p:ph idx="2" type="sldImg"/>
          </p:nvPr>
        </p:nvSpPr>
        <p:spPr>
          <a:xfrm>
            <a:off x="777875" y="1200150"/>
            <a:ext cx="5759400" cy="324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gc8474ada71_0_11:notes"/>
          <p:cNvSpPr txBox="1"/>
          <p:nvPr>
            <p:ph idx="1" type="body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0" name="Google Shape;350;gc8474ada71_0_11:notes"/>
          <p:cNvSpPr txBox="1"/>
          <p:nvPr>
            <p:ph idx="12" type="sldNum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c8474ada71_0_62:notes"/>
          <p:cNvSpPr/>
          <p:nvPr>
            <p:ph idx="2" type="sldImg"/>
          </p:nvPr>
        </p:nvSpPr>
        <p:spPr>
          <a:xfrm>
            <a:off x="777875" y="1200150"/>
            <a:ext cx="5759400" cy="324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1" name="Google Shape;361;gc8474ada71_0_62:notes"/>
          <p:cNvSpPr txBox="1"/>
          <p:nvPr>
            <p:ph idx="1" type="body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2" name="Google Shape;362;gc8474ada71_0_62:notes"/>
          <p:cNvSpPr txBox="1"/>
          <p:nvPr>
            <p:ph idx="12" type="sldNum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c8474ada71_0_22:notes"/>
          <p:cNvSpPr/>
          <p:nvPr>
            <p:ph idx="2" type="sldImg"/>
          </p:nvPr>
        </p:nvSpPr>
        <p:spPr>
          <a:xfrm>
            <a:off x="777875" y="1200150"/>
            <a:ext cx="5759400" cy="324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2" name="Google Shape;372;gc8474ada71_0_22:notes"/>
          <p:cNvSpPr txBox="1"/>
          <p:nvPr>
            <p:ph idx="1" type="body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3" name="Google Shape;373;gc8474ada71_0_22:notes"/>
          <p:cNvSpPr txBox="1"/>
          <p:nvPr>
            <p:ph idx="12" type="sldNum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c8474ada71_0_33:notes"/>
          <p:cNvSpPr/>
          <p:nvPr>
            <p:ph idx="2" type="sldImg"/>
          </p:nvPr>
        </p:nvSpPr>
        <p:spPr>
          <a:xfrm>
            <a:off x="777875" y="1200150"/>
            <a:ext cx="5759400" cy="324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4" name="Google Shape;384;gc8474ada71_0_33:notes"/>
          <p:cNvSpPr txBox="1"/>
          <p:nvPr>
            <p:ph idx="1" type="body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5" name="Google Shape;385;gc8474ada71_0_33:notes"/>
          <p:cNvSpPr txBox="1"/>
          <p:nvPr>
            <p:ph idx="12" type="sldNum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c8474ada71_0_114:notes"/>
          <p:cNvSpPr/>
          <p:nvPr>
            <p:ph idx="2" type="sldImg"/>
          </p:nvPr>
        </p:nvSpPr>
        <p:spPr>
          <a:xfrm>
            <a:off x="777875" y="1200150"/>
            <a:ext cx="5759400" cy="324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6" name="Google Shape;396;gc8474ada71_0_114:notes"/>
          <p:cNvSpPr txBox="1"/>
          <p:nvPr>
            <p:ph idx="1" type="body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7" name="Google Shape;397;gc8474ada71_0_114:notes"/>
          <p:cNvSpPr txBox="1"/>
          <p:nvPr>
            <p:ph idx="12" type="sldNum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c8474ada71_0_131:notes"/>
          <p:cNvSpPr/>
          <p:nvPr>
            <p:ph idx="2" type="sldImg"/>
          </p:nvPr>
        </p:nvSpPr>
        <p:spPr>
          <a:xfrm>
            <a:off x="777875" y="1200150"/>
            <a:ext cx="5759400" cy="324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8" name="Google Shape;408;gc8474ada71_0_131:notes"/>
          <p:cNvSpPr txBox="1"/>
          <p:nvPr>
            <p:ph idx="1" type="body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9" name="Google Shape;409;gc8474ada71_0_131:notes"/>
          <p:cNvSpPr txBox="1"/>
          <p:nvPr>
            <p:ph idx="12" type="sldNum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c8474ada71_0_140:notes"/>
          <p:cNvSpPr/>
          <p:nvPr>
            <p:ph idx="2" type="sldImg"/>
          </p:nvPr>
        </p:nvSpPr>
        <p:spPr>
          <a:xfrm>
            <a:off x="777875" y="1200150"/>
            <a:ext cx="5759400" cy="324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8" name="Google Shape;418;gc8474ada71_0_140:notes"/>
          <p:cNvSpPr txBox="1"/>
          <p:nvPr>
            <p:ph idx="1" type="body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9" name="Google Shape;419;gc8474ada71_0_140:notes"/>
          <p:cNvSpPr txBox="1"/>
          <p:nvPr>
            <p:ph idx="12" type="sldNum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c8474ada71_0_152:notes"/>
          <p:cNvSpPr/>
          <p:nvPr>
            <p:ph idx="2" type="sldImg"/>
          </p:nvPr>
        </p:nvSpPr>
        <p:spPr>
          <a:xfrm>
            <a:off x="777875" y="1200150"/>
            <a:ext cx="5759400" cy="324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9" name="Google Shape;429;gc8474ada71_0_152:notes"/>
          <p:cNvSpPr txBox="1"/>
          <p:nvPr>
            <p:ph idx="1" type="body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0" name="Google Shape;430;gc8474ada71_0_152:notes"/>
          <p:cNvSpPr txBox="1"/>
          <p:nvPr>
            <p:ph idx="12" type="sldNum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c8474ada71_0_163:notes"/>
          <p:cNvSpPr/>
          <p:nvPr>
            <p:ph idx="2" type="sldImg"/>
          </p:nvPr>
        </p:nvSpPr>
        <p:spPr>
          <a:xfrm>
            <a:off x="777875" y="1200150"/>
            <a:ext cx="5759400" cy="324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0" name="Google Shape;440;gc8474ada71_0_163:notes"/>
          <p:cNvSpPr txBox="1"/>
          <p:nvPr>
            <p:ph idx="1" type="body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1" name="Google Shape;441;gc8474ada71_0_163:notes"/>
          <p:cNvSpPr txBox="1"/>
          <p:nvPr>
            <p:ph idx="12" type="sldNum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c4ab91cc3b_0_272:notes"/>
          <p:cNvSpPr/>
          <p:nvPr>
            <p:ph idx="2" type="sldImg"/>
          </p:nvPr>
        </p:nvSpPr>
        <p:spPr>
          <a:xfrm>
            <a:off x="777875" y="1200150"/>
            <a:ext cx="5759400" cy="324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gc4ab91cc3b_0_272:notes"/>
          <p:cNvSpPr txBox="1"/>
          <p:nvPr>
            <p:ph idx="1" type="body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1" name="Google Shape;121;gc4ab91cc3b_0_272:notes"/>
          <p:cNvSpPr txBox="1"/>
          <p:nvPr>
            <p:ph idx="12" type="sldNum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c8474ada71_0_177:notes"/>
          <p:cNvSpPr/>
          <p:nvPr>
            <p:ph idx="2" type="sldImg"/>
          </p:nvPr>
        </p:nvSpPr>
        <p:spPr>
          <a:xfrm>
            <a:off x="777875" y="1200150"/>
            <a:ext cx="5759400" cy="324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4" name="Google Shape;454;gc8474ada71_0_177:notes"/>
          <p:cNvSpPr txBox="1"/>
          <p:nvPr>
            <p:ph idx="1" type="body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5" name="Google Shape;455;gc8474ada71_0_177:notes"/>
          <p:cNvSpPr txBox="1"/>
          <p:nvPr>
            <p:ph idx="12" type="sldNum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c8474ada71_0_186:notes"/>
          <p:cNvSpPr/>
          <p:nvPr>
            <p:ph idx="2" type="sldImg"/>
          </p:nvPr>
        </p:nvSpPr>
        <p:spPr>
          <a:xfrm>
            <a:off x="777875" y="1200150"/>
            <a:ext cx="5759400" cy="324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4" name="Google Shape;464;gc8474ada71_0_186:notes"/>
          <p:cNvSpPr txBox="1"/>
          <p:nvPr>
            <p:ph idx="1" type="body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5" name="Google Shape;465;gc8474ada71_0_186:notes"/>
          <p:cNvSpPr txBox="1"/>
          <p:nvPr>
            <p:ph idx="12" type="sldNum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c4ab91cc3b_0_246:notes"/>
          <p:cNvSpPr/>
          <p:nvPr>
            <p:ph idx="2" type="sldImg"/>
          </p:nvPr>
        </p:nvSpPr>
        <p:spPr>
          <a:xfrm>
            <a:off x="777875" y="1200150"/>
            <a:ext cx="5759400" cy="324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5" name="Google Shape;475;gc4ab91cc3b_0_246:notes"/>
          <p:cNvSpPr txBox="1"/>
          <p:nvPr>
            <p:ph idx="1" type="body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6" name="Google Shape;476;gc4ab91cc3b_0_246:notes"/>
          <p:cNvSpPr txBox="1"/>
          <p:nvPr>
            <p:ph idx="12" type="sldNum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c5e26e35fc_0_107:notes"/>
          <p:cNvSpPr/>
          <p:nvPr>
            <p:ph idx="2" type="sldImg"/>
          </p:nvPr>
        </p:nvSpPr>
        <p:spPr>
          <a:xfrm>
            <a:off x="777875" y="1200150"/>
            <a:ext cx="5759400" cy="324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gc5e26e35fc_0_107:notes"/>
          <p:cNvSpPr txBox="1"/>
          <p:nvPr>
            <p:ph idx="1" type="body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5" name="Google Shape;145;gc5e26e35fc_0_107:notes"/>
          <p:cNvSpPr txBox="1"/>
          <p:nvPr>
            <p:ph idx="12" type="sldNum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c5e26e35fc_0_201:notes"/>
          <p:cNvSpPr/>
          <p:nvPr>
            <p:ph idx="2" type="sldImg"/>
          </p:nvPr>
        </p:nvSpPr>
        <p:spPr>
          <a:xfrm>
            <a:off x="777875" y="1200150"/>
            <a:ext cx="5759400" cy="324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gc5e26e35fc_0_201:notes"/>
          <p:cNvSpPr txBox="1"/>
          <p:nvPr>
            <p:ph idx="1" type="body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6" name="Google Shape;156;gc5e26e35fc_0_201:notes"/>
          <p:cNvSpPr txBox="1"/>
          <p:nvPr>
            <p:ph idx="12" type="sldNum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c5e26e35fc_0_223:notes"/>
          <p:cNvSpPr/>
          <p:nvPr>
            <p:ph idx="2" type="sldImg"/>
          </p:nvPr>
        </p:nvSpPr>
        <p:spPr>
          <a:xfrm>
            <a:off x="777875" y="1200150"/>
            <a:ext cx="5759400" cy="324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gc5e26e35fc_0_223:notes"/>
          <p:cNvSpPr txBox="1"/>
          <p:nvPr>
            <p:ph idx="1" type="body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7" name="Google Shape;167;gc5e26e35fc_0_223:notes"/>
          <p:cNvSpPr txBox="1"/>
          <p:nvPr>
            <p:ph idx="12" type="sldNum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c5e26e35fc_0_238:notes"/>
          <p:cNvSpPr/>
          <p:nvPr>
            <p:ph idx="2" type="sldImg"/>
          </p:nvPr>
        </p:nvSpPr>
        <p:spPr>
          <a:xfrm>
            <a:off x="777875" y="1200150"/>
            <a:ext cx="5759400" cy="324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" name="Google Shape;178;gc5e26e35fc_0_238:notes"/>
          <p:cNvSpPr txBox="1"/>
          <p:nvPr>
            <p:ph idx="1" type="body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9" name="Google Shape;179;gc5e26e35fc_0_238:notes"/>
          <p:cNvSpPr txBox="1"/>
          <p:nvPr>
            <p:ph idx="12" type="sldNum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c5e26e35fc_0_247:notes"/>
          <p:cNvSpPr/>
          <p:nvPr>
            <p:ph idx="2" type="sldImg"/>
          </p:nvPr>
        </p:nvSpPr>
        <p:spPr>
          <a:xfrm>
            <a:off x="777875" y="1200150"/>
            <a:ext cx="5759400" cy="324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gc5e26e35fc_0_247:notes"/>
          <p:cNvSpPr txBox="1"/>
          <p:nvPr>
            <p:ph idx="1" type="body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9" name="Google Shape;189;gc5e26e35fc_0_247:notes"/>
          <p:cNvSpPr txBox="1"/>
          <p:nvPr>
            <p:ph idx="12" type="sldNum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c5e26e35fc_0_283:notes"/>
          <p:cNvSpPr/>
          <p:nvPr>
            <p:ph idx="2" type="sldImg"/>
          </p:nvPr>
        </p:nvSpPr>
        <p:spPr>
          <a:xfrm>
            <a:off x="777875" y="1200150"/>
            <a:ext cx="5759400" cy="324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gc5e26e35fc_0_283:notes"/>
          <p:cNvSpPr txBox="1"/>
          <p:nvPr>
            <p:ph idx="1" type="body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0" name="Google Shape;200;gc5e26e35fc_0_283:notes"/>
          <p:cNvSpPr txBox="1"/>
          <p:nvPr>
            <p:ph idx="12" type="sldNum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bg>
      <p:bgPr>
        <a:solidFill>
          <a:srgbClr val="3F3F3F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swald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6"/>
          <p:cNvSpPr txBox="1"/>
          <p:nvPr>
            <p:ph idx="1" type="subTitle"/>
          </p:nvPr>
        </p:nvSpPr>
        <p:spPr>
          <a:xfrm>
            <a:off x="1524000" y="4138863"/>
            <a:ext cx="9144000" cy="1118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BFBF"/>
              </a:buClr>
              <a:buSzPts val="2400"/>
              <a:buNone/>
              <a:defRPr sz="2400">
                <a:solidFill>
                  <a:srgbClr val="BFBFBF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0" name="Google Shape;20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" name="Google Shape;23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66785" y="5257800"/>
            <a:ext cx="2858429" cy="10818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oogle Shape;24;p16"/>
          <p:cNvGrpSpPr/>
          <p:nvPr/>
        </p:nvGrpSpPr>
        <p:grpSpPr>
          <a:xfrm>
            <a:off x="5741687" y="3685898"/>
            <a:ext cx="708623" cy="168745"/>
            <a:chOff x="4137525" y="2915950"/>
            <a:chExt cx="869099" cy="206999"/>
          </a:xfrm>
        </p:grpSpPr>
        <p:sp>
          <p:nvSpPr>
            <p:cNvPr id="25" name="Google Shape;25;p16"/>
            <p:cNvSpPr/>
            <p:nvPr/>
          </p:nvSpPr>
          <p:spPr>
            <a:xfrm>
              <a:off x="4468575" y="2915950"/>
              <a:ext cx="206999" cy="206999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16"/>
            <p:cNvSpPr/>
            <p:nvPr/>
          </p:nvSpPr>
          <p:spPr>
            <a:xfrm>
              <a:off x="4799625" y="2915950"/>
              <a:ext cx="206999" cy="206999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16"/>
            <p:cNvSpPr/>
            <p:nvPr/>
          </p:nvSpPr>
          <p:spPr>
            <a:xfrm>
              <a:off x="4137525" y="2915950"/>
              <a:ext cx="206999" cy="206999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5400"/>
              <a:buFont typeface="Oswald"/>
              <a:buNone/>
              <a:defRPr sz="5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Calibri"/>
              <a:buNone/>
              <a:defRPr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Calibri"/>
              <a:buNone/>
              <a:defRPr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Calibri"/>
              <a:buNone/>
              <a:defRPr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Calibri"/>
              <a:buNone/>
              <a:defRPr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Calibri"/>
              <a:buNone/>
              <a:defRPr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Oswald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7" name="Google Shape;37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1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2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2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2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Oswald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8" name="Google Shape;68;p2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Oswald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F3F3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2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6" name="Google Shape;76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2.jp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200"/>
              <a:buFont typeface="Oswald"/>
              <a:buNone/>
              <a:defRPr b="1" i="0" sz="4200" u="none" cap="none" strike="noStrike">
                <a:solidFill>
                  <a:srgbClr val="3F3F3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75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3F3F3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14332" y="6300369"/>
            <a:ext cx="1745383" cy="477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388328" y="0"/>
            <a:ext cx="803672" cy="68580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2.png"/><Relationship Id="rId4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19.png"/><Relationship Id="rId5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18.png"/><Relationship Id="rId5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22.png"/><Relationship Id="rId5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Relationship Id="rId4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image" Target="../media/image23.png"/><Relationship Id="rId5" Type="http://schemas.openxmlformats.org/officeDocument/2006/relationships/image" Target="../media/image3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Relationship Id="rId4" Type="http://schemas.openxmlformats.org/officeDocument/2006/relationships/image" Target="../media/image17.png"/><Relationship Id="rId5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png"/><Relationship Id="rId4" Type="http://schemas.openxmlformats.org/officeDocument/2006/relationships/image" Target="../media/image3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png"/><Relationship Id="rId4" Type="http://schemas.openxmlformats.org/officeDocument/2006/relationships/image" Target="../media/image2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5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5.png"/><Relationship Id="rId4" Type="http://schemas.openxmlformats.org/officeDocument/2006/relationships/image" Target="../media/image3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5.png"/><Relationship Id="rId4" Type="http://schemas.openxmlformats.org/officeDocument/2006/relationships/image" Target="../media/image3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5.png"/><Relationship Id="rId4" Type="http://schemas.openxmlformats.org/officeDocument/2006/relationships/image" Target="../media/image4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5.png"/><Relationship Id="rId4" Type="http://schemas.openxmlformats.org/officeDocument/2006/relationships/image" Target="../media/image3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8.jpg"/><Relationship Id="rId4" Type="http://schemas.openxmlformats.org/officeDocument/2006/relationships/image" Target="../media/image3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heliotrack.completesolar.com/" TargetMode="External"/><Relationship Id="rId4" Type="http://schemas.openxmlformats.org/officeDocument/2006/relationships/hyperlink" Target="https://app.smartsheet.com/b/form/02001c5350d84eb9bd6eb18995242574" TargetMode="External"/><Relationship Id="rId5" Type="http://schemas.openxmlformats.org/officeDocument/2006/relationships/image" Target="../media/image13.png"/><Relationship Id="rId6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5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gc4ab91cc3b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22575"/>
            <a:ext cx="12658646" cy="844817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gc4ab91cc3b_0_0"/>
          <p:cNvSpPr txBox="1"/>
          <p:nvPr/>
        </p:nvSpPr>
        <p:spPr>
          <a:xfrm>
            <a:off x="1143475" y="2829350"/>
            <a:ext cx="581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Submit and track a deal</a:t>
            </a:r>
            <a:endParaRPr b="0" i="0" sz="1600" u="none" cap="none" strike="noStrike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97" name="Google Shape;97;gc4ab91cc3b_0_0"/>
          <p:cNvSpPr txBox="1"/>
          <p:nvPr/>
        </p:nvSpPr>
        <p:spPr>
          <a:xfrm>
            <a:off x="1055252" y="2014250"/>
            <a:ext cx="6192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rgbClr val="FFE300"/>
                </a:solidFill>
                <a:latin typeface="Montserrat"/>
                <a:ea typeface="Montserrat"/>
                <a:cs typeface="Montserrat"/>
                <a:sym typeface="Montserrat"/>
              </a:rPr>
              <a:t>HelioTrack Overview</a:t>
            </a:r>
            <a:endParaRPr b="0" i="0" sz="3600" u="none" cap="none" strike="noStrike">
              <a:solidFill>
                <a:srgbClr val="FFE3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" name="Google Shape;98;gc4ab91cc3b_0_0"/>
          <p:cNvSpPr/>
          <p:nvPr/>
        </p:nvSpPr>
        <p:spPr>
          <a:xfrm>
            <a:off x="1143475" y="2836550"/>
            <a:ext cx="2593500" cy="416700"/>
          </a:xfrm>
          <a:prstGeom prst="rect">
            <a:avLst/>
          </a:prstGeom>
          <a:noFill/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" name="Google Shape;99;gc4ab91cc3b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475" y="1506942"/>
            <a:ext cx="2432932" cy="43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c5e26e35fc_0_299"/>
          <p:cNvSpPr/>
          <p:nvPr/>
        </p:nvSpPr>
        <p:spPr>
          <a:xfrm>
            <a:off x="-12175" y="-12175"/>
            <a:ext cx="12204300" cy="6870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gc5e26e35fc_0_299"/>
          <p:cNvSpPr txBox="1"/>
          <p:nvPr/>
        </p:nvSpPr>
        <p:spPr>
          <a:xfrm>
            <a:off x="552433" y="405100"/>
            <a:ext cx="3885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US">
                <a:solidFill>
                  <a:srgbClr val="30343A"/>
                </a:solidFill>
                <a:latin typeface="Montserrat"/>
                <a:ea typeface="Montserrat"/>
                <a:cs typeface="Montserrat"/>
                <a:sym typeface="Montserrat"/>
              </a:rPr>
              <a:t>Checklist:</a:t>
            </a:r>
            <a:r>
              <a:rPr lang="en-US" sz="2500">
                <a:solidFill>
                  <a:srgbClr val="30343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US" sz="2500">
                <a:solidFill>
                  <a:srgbClr val="3034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Welcome Call</a:t>
            </a:r>
            <a:endParaRPr sz="2500">
              <a:solidFill>
                <a:srgbClr val="3034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19" name="Google Shape;219;gc5e26e35fc_0_299"/>
          <p:cNvSpPr txBox="1"/>
          <p:nvPr/>
        </p:nvSpPr>
        <p:spPr>
          <a:xfrm>
            <a:off x="552425" y="1437425"/>
            <a:ext cx="2856900" cy="3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43A"/>
              </a:buClr>
              <a:buSzPts val="1400"/>
              <a:buFont typeface="Montserrat"/>
              <a:buChar char="●"/>
            </a:pPr>
            <a:r>
              <a:rPr b="1"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HelioDesk</a:t>
            </a: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 has access to welcome call recordings and call forms from partners. 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0343A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These are uploaded by </a:t>
            </a:r>
            <a:r>
              <a:rPr b="1"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HelioDesk</a:t>
            </a:r>
            <a:endParaRPr b="1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0343A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BF9000"/>
                </a:solidFill>
                <a:latin typeface="Montserrat"/>
                <a:ea typeface="Montserrat"/>
                <a:cs typeface="Montserrat"/>
                <a:sym typeface="Montserrat"/>
              </a:rPr>
              <a:t>It’s the sales rep’s responsibility to facilitate the Complete Solar welcome call and any welcome call required by a financing partner.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20" name="Google Shape;220;gc5e26e35fc_0_299"/>
          <p:cNvCxnSpPr/>
          <p:nvPr/>
        </p:nvCxnSpPr>
        <p:spPr>
          <a:xfrm>
            <a:off x="621250" y="1071950"/>
            <a:ext cx="25581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21" name="Google Shape;221;gc5e26e35fc_0_2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7400" y="4887216"/>
            <a:ext cx="3384601" cy="1970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c5e26e35fc_0_299"/>
          <p:cNvPicPr preferRelativeResize="0"/>
          <p:nvPr/>
        </p:nvPicPr>
        <p:blipFill rotWithShape="1">
          <a:blip r:embed="rId4">
            <a:alphaModFix/>
          </a:blip>
          <a:srcRect b="1672" l="2162" r="2152" t="1643"/>
          <a:stretch/>
        </p:blipFill>
        <p:spPr>
          <a:xfrm>
            <a:off x="3616750" y="2332125"/>
            <a:ext cx="2970925" cy="3646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23" name="Google Shape;223;gc5e26e35fc_0_299"/>
          <p:cNvSpPr/>
          <p:nvPr/>
        </p:nvSpPr>
        <p:spPr>
          <a:xfrm>
            <a:off x="6403115" y="1564822"/>
            <a:ext cx="5246700" cy="2881200"/>
          </a:xfrm>
          <a:prstGeom prst="leftArrowCallout">
            <a:avLst>
              <a:gd fmla="val 25000" name="adj1"/>
              <a:gd fmla="val 23082" name="adj2"/>
              <a:gd fmla="val 32396" name="adj3"/>
              <a:gd fmla="val 69466" name="adj4"/>
            </a:avLst>
          </a:prstGeom>
          <a:solidFill>
            <a:srgbClr val="BF9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Welcome call uploads include: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260350" lvl="1" marL="74295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•"/>
            </a:pPr>
            <a:r>
              <a:rPr i="0" lang="en-US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Call recordings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260350" lvl="1" marL="74295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•"/>
            </a:pPr>
            <a:r>
              <a:rPr i="0" lang="en-US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Call forms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>
                <a:solidFill>
                  <a:srgbClr val="FF00FF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2" marL="914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Uploaded by HelioDesk.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4" name="Google Shape;224;gc5e26e35fc_0_299"/>
          <p:cNvPicPr preferRelativeResize="0"/>
          <p:nvPr/>
        </p:nvPicPr>
        <p:blipFill rotWithShape="1">
          <a:blip r:embed="rId5">
            <a:alphaModFix/>
          </a:blip>
          <a:srcRect b="3529" l="2214" r="1502" t="4074"/>
          <a:stretch/>
        </p:blipFill>
        <p:spPr>
          <a:xfrm>
            <a:off x="8982350" y="3992275"/>
            <a:ext cx="2925275" cy="12055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c5e26e35fc_0_316"/>
          <p:cNvSpPr/>
          <p:nvPr/>
        </p:nvSpPr>
        <p:spPr>
          <a:xfrm>
            <a:off x="-12175" y="-12175"/>
            <a:ext cx="12204300" cy="6870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gc5e26e35fc_0_316"/>
          <p:cNvSpPr txBox="1"/>
          <p:nvPr/>
        </p:nvSpPr>
        <p:spPr>
          <a:xfrm>
            <a:off x="552433" y="405100"/>
            <a:ext cx="3885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US">
                <a:solidFill>
                  <a:srgbClr val="30343A"/>
                </a:solidFill>
                <a:latin typeface="Montserrat"/>
                <a:ea typeface="Montserrat"/>
                <a:cs typeface="Montserrat"/>
                <a:sym typeface="Montserrat"/>
              </a:rPr>
              <a:t>Checklist:</a:t>
            </a:r>
            <a:r>
              <a:rPr lang="en-US" sz="2500">
                <a:solidFill>
                  <a:srgbClr val="30343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US" sz="2500">
                <a:solidFill>
                  <a:srgbClr val="3034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Utility Bill</a:t>
            </a:r>
            <a:endParaRPr sz="2500">
              <a:solidFill>
                <a:srgbClr val="3034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32" name="Google Shape;232;gc5e26e35fc_0_316"/>
          <p:cNvSpPr txBox="1"/>
          <p:nvPr/>
        </p:nvSpPr>
        <p:spPr>
          <a:xfrm>
            <a:off x="552425" y="1437425"/>
            <a:ext cx="2856900" cy="25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43A"/>
              </a:buClr>
              <a:buSzPts val="1400"/>
              <a:buFont typeface="Montserrat Light"/>
              <a:buChar char="●"/>
            </a:pPr>
            <a:r>
              <a:rPr lang="en-US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Take pictures of a customer’s utility bill, or obtain a digital copy  (pdf) of their bill and upload it here.</a:t>
            </a:r>
            <a:endParaRPr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0343A"/>
              </a:buClr>
              <a:buSzPts val="1400"/>
              <a:buFont typeface="Montserrat"/>
              <a:buChar char="●"/>
            </a:pPr>
            <a:r>
              <a:rPr lang="en-US">
                <a:solidFill>
                  <a:schemeClr val="accent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It’s the sales rep’s responsibility to supply and upload images of the utility bill to the checklist.</a:t>
            </a:r>
            <a:endParaRPr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cxnSp>
        <p:nvCxnSpPr>
          <p:cNvPr id="233" name="Google Shape;233;gc5e26e35fc_0_316"/>
          <p:cNvCxnSpPr/>
          <p:nvPr/>
        </p:nvCxnSpPr>
        <p:spPr>
          <a:xfrm>
            <a:off x="621250" y="1071950"/>
            <a:ext cx="25581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34" name="Google Shape;234;gc5e26e35fc_0_3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7400" y="4887216"/>
            <a:ext cx="3384601" cy="1970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c5e26e35fc_0_316"/>
          <p:cNvPicPr preferRelativeResize="0"/>
          <p:nvPr/>
        </p:nvPicPr>
        <p:blipFill rotWithShape="1">
          <a:blip r:embed="rId4">
            <a:alphaModFix/>
          </a:blip>
          <a:srcRect b="1769" l="1912" r="1970" t="1546"/>
          <a:stretch/>
        </p:blipFill>
        <p:spPr>
          <a:xfrm>
            <a:off x="3527825" y="1798500"/>
            <a:ext cx="2984300" cy="3646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36" name="Google Shape;236;gc5e26e35fc_0_316"/>
          <p:cNvSpPr/>
          <p:nvPr/>
        </p:nvSpPr>
        <p:spPr>
          <a:xfrm>
            <a:off x="6314189" y="1531973"/>
            <a:ext cx="5246700" cy="2881200"/>
          </a:xfrm>
          <a:prstGeom prst="leftArrowCallout">
            <a:avLst>
              <a:gd fmla="val 25000" name="adj1"/>
              <a:gd fmla="val 23082" name="adj2"/>
              <a:gd fmla="val 32396" name="adj3"/>
              <a:gd fmla="val 69466" name="adj4"/>
            </a:avLst>
          </a:prstGeom>
          <a:solidFill>
            <a:srgbClr val="2F549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Utility bill uploads may include: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260350" lvl="1" marL="74295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•"/>
            </a:pPr>
            <a:r>
              <a:rPr i="0" lang="en-US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Bill photos taken from your phone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260350" lvl="1" marL="74295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•"/>
            </a:pPr>
            <a:r>
              <a:rPr i="0" lang="en-US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Pdf’s of the bill supplied by customer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2" marL="914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Uploaded by Sales Rep.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7" name="Google Shape;237;gc5e26e35fc_0_3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27172" y="4032151"/>
            <a:ext cx="2159001" cy="20766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38" name="Google Shape;238;gc5e26e35fc_0_3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257233" y="4563400"/>
            <a:ext cx="1816235" cy="189623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c5e26e35fc_0_345"/>
          <p:cNvSpPr/>
          <p:nvPr/>
        </p:nvSpPr>
        <p:spPr>
          <a:xfrm>
            <a:off x="-12175" y="-12175"/>
            <a:ext cx="12204300" cy="6870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gc5e26e35fc_0_345"/>
          <p:cNvSpPr txBox="1"/>
          <p:nvPr/>
        </p:nvSpPr>
        <p:spPr>
          <a:xfrm>
            <a:off x="552433" y="405100"/>
            <a:ext cx="3885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US">
                <a:solidFill>
                  <a:srgbClr val="30343A"/>
                </a:solidFill>
                <a:latin typeface="Montserrat"/>
                <a:ea typeface="Montserrat"/>
                <a:cs typeface="Montserrat"/>
                <a:sym typeface="Montserrat"/>
              </a:rPr>
              <a:t>Checklist:</a:t>
            </a:r>
            <a:r>
              <a:rPr lang="en-US" sz="2500">
                <a:solidFill>
                  <a:srgbClr val="30343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US" sz="2500">
                <a:solidFill>
                  <a:srgbClr val="3034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NEM</a:t>
            </a:r>
            <a:endParaRPr sz="2500">
              <a:solidFill>
                <a:srgbClr val="3034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46" name="Google Shape;246;gc5e26e35fc_0_345"/>
          <p:cNvSpPr txBox="1"/>
          <p:nvPr/>
        </p:nvSpPr>
        <p:spPr>
          <a:xfrm>
            <a:off x="552425" y="1437425"/>
            <a:ext cx="2856900" cy="3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43A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HelioDesk will send the customer an NEM form to sign through DocuSign.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0343A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HelioDesk uploads the signed form.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0343A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660409"/>
                </a:solidFill>
                <a:latin typeface="Montserrat"/>
                <a:ea typeface="Montserrat"/>
                <a:cs typeface="Montserrat"/>
                <a:sym typeface="Montserrat"/>
              </a:rPr>
              <a:t>Sales reps must either bring a blank NEM form, or request an NEM form be sent from HelioDesk, and then facilitate the signing.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47" name="Google Shape;247;gc5e26e35fc_0_345"/>
          <p:cNvCxnSpPr/>
          <p:nvPr/>
        </p:nvCxnSpPr>
        <p:spPr>
          <a:xfrm>
            <a:off x="621250" y="1071950"/>
            <a:ext cx="25581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48" name="Google Shape;248;gc5e26e35fc_0_3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7400" y="4887216"/>
            <a:ext cx="3384601" cy="1970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c5e26e35fc_0_345"/>
          <p:cNvPicPr preferRelativeResize="0"/>
          <p:nvPr/>
        </p:nvPicPr>
        <p:blipFill rotWithShape="1">
          <a:blip r:embed="rId4">
            <a:alphaModFix/>
          </a:blip>
          <a:srcRect b="1596" l="1912" r="1970" t="2240"/>
          <a:stretch/>
        </p:blipFill>
        <p:spPr>
          <a:xfrm>
            <a:off x="3844025" y="1521800"/>
            <a:ext cx="2984325" cy="36266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50" name="Google Shape;250;gc5e26e35fc_0_345"/>
          <p:cNvSpPr/>
          <p:nvPr/>
        </p:nvSpPr>
        <p:spPr>
          <a:xfrm>
            <a:off x="6655127" y="1670350"/>
            <a:ext cx="5246700" cy="2881200"/>
          </a:xfrm>
          <a:prstGeom prst="leftArrowCallout">
            <a:avLst>
              <a:gd fmla="val 25000" name="adj1"/>
              <a:gd fmla="val 23082" name="adj2"/>
              <a:gd fmla="val 32396" name="adj3"/>
              <a:gd fmla="val 69466" name="adj4"/>
            </a:avLst>
          </a:prstGeom>
          <a:solidFill>
            <a:srgbClr val="66040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NEM upload includes: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260350" lvl="1" marL="74295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•"/>
            </a:pPr>
            <a:r>
              <a:rPr i="0" lang="en-US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Signed NEM form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2" marL="914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Uploaded by Sales Rep or HelioDesk.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1" name="Google Shape;251;gc5e26e35fc_0_345"/>
          <p:cNvPicPr preferRelativeResize="0"/>
          <p:nvPr/>
        </p:nvPicPr>
        <p:blipFill rotWithShape="1">
          <a:blip r:embed="rId5">
            <a:alphaModFix/>
          </a:blip>
          <a:srcRect b="7071" l="2138" r="1512" t="6055"/>
          <a:stretch/>
        </p:blipFill>
        <p:spPr>
          <a:xfrm>
            <a:off x="8738225" y="4209625"/>
            <a:ext cx="2697750" cy="8356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c5e26e35fc_0_451"/>
          <p:cNvSpPr/>
          <p:nvPr/>
        </p:nvSpPr>
        <p:spPr>
          <a:xfrm>
            <a:off x="-12175" y="-12175"/>
            <a:ext cx="12204300" cy="6870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gc5e26e35fc_0_451"/>
          <p:cNvSpPr txBox="1"/>
          <p:nvPr/>
        </p:nvSpPr>
        <p:spPr>
          <a:xfrm>
            <a:off x="552433" y="405100"/>
            <a:ext cx="3885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US">
                <a:solidFill>
                  <a:srgbClr val="30343A"/>
                </a:solidFill>
                <a:latin typeface="Montserrat"/>
                <a:ea typeface="Montserrat"/>
                <a:cs typeface="Montserrat"/>
                <a:sym typeface="Montserrat"/>
              </a:rPr>
              <a:t>Checklist:</a:t>
            </a:r>
            <a:r>
              <a:rPr lang="en-US" sz="2500">
                <a:solidFill>
                  <a:srgbClr val="30343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US" sz="2500">
                <a:solidFill>
                  <a:srgbClr val="3034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Site Survey</a:t>
            </a:r>
            <a:endParaRPr sz="2500">
              <a:solidFill>
                <a:srgbClr val="3034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59" name="Google Shape;259;gc5e26e35fc_0_451"/>
          <p:cNvSpPr txBox="1"/>
          <p:nvPr/>
        </p:nvSpPr>
        <p:spPr>
          <a:xfrm>
            <a:off x="552425" y="1437425"/>
            <a:ext cx="2856900" cy="23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43A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A Site Tech will perform the site evaluation and supply HelioDesk with the required files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0343A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7030A0"/>
                </a:solidFill>
                <a:latin typeface="Montserrat"/>
                <a:ea typeface="Montserrat"/>
                <a:cs typeface="Montserrat"/>
                <a:sym typeface="Montserrat"/>
              </a:rPr>
              <a:t>It’s the sales rep’s responsibility to schedule the Site Survey through the Complete Solar Welcome call.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60" name="Google Shape;260;gc5e26e35fc_0_451"/>
          <p:cNvCxnSpPr/>
          <p:nvPr/>
        </p:nvCxnSpPr>
        <p:spPr>
          <a:xfrm>
            <a:off x="621250" y="1071950"/>
            <a:ext cx="25581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61" name="Google Shape;261;gc5e26e35fc_0_4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7400" y="4887216"/>
            <a:ext cx="3384601" cy="1970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c5e26e35fc_0_4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62013" y="1071940"/>
            <a:ext cx="3104762" cy="3771429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gc5e26e35fc_0_451"/>
          <p:cNvSpPr/>
          <p:nvPr/>
        </p:nvSpPr>
        <p:spPr>
          <a:xfrm>
            <a:off x="6667398" y="1543760"/>
            <a:ext cx="5246700" cy="3125100"/>
          </a:xfrm>
          <a:prstGeom prst="leftArrowCallout">
            <a:avLst>
              <a:gd fmla="val 25000" name="adj1"/>
              <a:gd fmla="val 23082" name="adj2"/>
              <a:gd fmla="val 32396" name="adj3"/>
              <a:gd fmla="val 69466" name="adj4"/>
            </a:avLst>
          </a:prstGeom>
          <a:solidFill>
            <a:srgbClr val="7030A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Site Survey uploads include: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260350" lvl="1" marL="74295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•"/>
            </a:pPr>
            <a:r>
              <a:rPr i="0" lang="en-US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Roof Map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260350" lvl="1" marL="74295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•"/>
            </a:pPr>
            <a:r>
              <a:rPr i="0" lang="en-US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Site Worksheets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260350" lvl="1" marL="74295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•"/>
            </a:pPr>
            <a:r>
              <a:rPr i="0" lang="en-US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SunEye Reports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260350" lvl="1" marL="74295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•"/>
            </a:pPr>
            <a:r>
              <a:rPr i="0" lang="en-US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Site Photos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260350" lvl="1" marL="74295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•"/>
            </a:pPr>
            <a:r>
              <a:rPr i="0" lang="en-US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Structural Docs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2" marL="914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Supplied by Site Tech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2" marL="914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Uploaded by HelioDesk.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4" name="Google Shape;264;gc5e26e35fc_0_4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31499" y="4390023"/>
            <a:ext cx="2638095" cy="2038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c5e26e35fc_0_466"/>
          <p:cNvSpPr/>
          <p:nvPr/>
        </p:nvSpPr>
        <p:spPr>
          <a:xfrm>
            <a:off x="-12175" y="-12175"/>
            <a:ext cx="12204300" cy="6870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gc5e26e35fc_0_466"/>
          <p:cNvSpPr txBox="1"/>
          <p:nvPr/>
        </p:nvSpPr>
        <p:spPr>
          <a:xfrm>
            <a:off x="552433" y="405100"/>
            <a:ext cx="3885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US">
                <a:solidFill>
                  <a:srgbClr val="30343A"/>
                </a:solidFill>
                <a:latin typeface="Montserrat"/>
                <a:ea typeface="Montserrat"/>
                <a:cs typeface="Montserrat"/>
                <a:sym typeface="Montserrat"/>
              </a:rPr>
              <a:t>Checklist:</a:t>
            </a:r>
            <a:r>
              <a:rPr lang="en-US" sz="2500">
                <a:solidFill>
                  <a:srgbClr val="30343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US" sz="2500">
                <a:solidFill>
                  <a:srgbClr val="3034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Credit Check</a:t>
            </a:r>
            <a:endParaRPr sz="2500">
              <a:solidFill>
                <a:srgbClr val="3034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72" name="Google Shape;272;gc5e26e35fc_0_466"/>
          <p:cNvSpPr txBox="1"/>
          <p:nvPr/>
        </p:nvSpPr>
        <p:spPr>
          <a:xfrm>
            <a:off x="552425" y="1437425"/>
            <a:ext cx="2856900" cy="21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43A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Often nothing needs to be uploaded for the credit check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0343A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5879D"/>
                </a:solidFill>
                <a:latin typeface="Montserrat"/>
                <a:ea typeface="Montserrat"/>
                <a:cs typeface="Montserrat"/>
                <a:sym typeface="Montserrat"/>
              </a:rPr>
              <a:t>It’s the sales rep’s responsibility to Facilitate the credit application process with the customer.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73" name="Google Shape;273;gc5e26e35fc_0_466"/>
          <p:cNvCxnSpPr/>
          <p:nvPr/>
        </p:nvCxnSpPr>
        <p:spPr>
          <a:xfrm>
            <a:off x="621250" y="1071950"/>
            <a:ext cx="25581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74" name="Google Shape;274;gc5e26e35fc_0_4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7400" y="4887216"/>
            <a:ext cx="3384601" cy="1970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c5e26e35fc_0_466"/>
          <p:cNvPicPr preferRelativeResize="0"/>
          <p:nvPr/>
        </p:nvPicPr>
        <p:blipFill rotWithShape="1">
          <a:blip r:embed="rId4">
            <a:alphaModFix/>
          </a:blip>
          <a:srcRect b="1432" l="1368" r="1562" t="1091"/>
          <a:stretch/>
        </p:blipFill>
        <p:spPr>
          <a:xfrm>
            <a:off x="3636525" y="1946725"/>
            <a:ext cx="3013950" cy="3676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76" name="Google Shape;276;gc5e26e35fc_0_466"/>
          <p:cNvSpPr/>
          <p:nvPr/>
        </p:nvSpPr>
        <p:spPr>
          <a:xfrm>
            <a:off x="6511454" y="3208144"/>
            <a:ext cx="5246700" cy="2340000"/>
          </a:xfrm>
          <a:prstGeom prst="leftArrowCallout">
            <a:avLst>
              <a:gd fmla="val 25000" name="adj1"/>
              <a:gd fmla="val 36451" name="adj2"/>
              <a:gd fmla="val 46794" name="adj3"/>
              <a:gd fmla="val 69466" name="adj4"/>
            </a:avLst>
          </a:prstGeom>
          <a:solidFill>
            <a:srgbClr val="3587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HelioDesk will check this box when they learn the customer has passed a credit check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c5e26e35fc_0_480"/>
          <p:cNvSpPr/>
          <p:nvPr/>
        </p:nvSpPr>
        <p:spPr>
          <a:xfrm>
            <a:off x="-12175" y="-12175"/>
            <a:ext cx="12204300" cy="6870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gc5e26e35fc_0_480"/>
          <p:cNvSpPr txBox="1"/>
          <p:nvPr/>
        </p:nvSpPr>
        <p:spPr>
          <a:xfrm>
            <a:off x="552424" y="405100"/>
            <a:ext cx="41811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US">
                <a:solidFill>
                  <a:srgbClr val="30343A"/>
                </a:solidFill>
                <a:latin typeface="Montserrat"/>
                <a:ea typeface="Montserrat"/>
                <a:cs typeface="Montserrat"/>
                <a:sym typeface="Montserrat"/>
              </a:rPr>
              <a:t>Checklist:</a:t>
            </a:r>
            <a:r>
              <a:rPr lang="en-US" sz="2500">
                <a:solidFill>
                  <a:srgbClr val="30343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US" sz="2500">
                <a:solidFill>
                  <a:srgbClr val="3034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Other Documents</a:t>
            </a:r>
            <a:endParaRPr sz="2500">
              <a:solidFill>
                <a:srgbClr val="3034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84" name="Google Shape;284;gc5e26e35fc_0_480"/>
          <p:cNvSpPr txBox="1"/>
          <p:nvPr/>
        </p:nvSpPr>
        <p:spPr>
          <a:xfrm>
            <a:off x="552425" y="1437425"/>
            <a:ext cx="2856900" cy="50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These docs are sometimes required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HOA docs are supplied and signed by homeowner 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Voided check is a requirement for some financing partners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Initial Payment is collected when a financing option requires a down payment 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It is the sales rep’s responsibility to collect and upload any additional docs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85" name="Google Shape;285;gc5e26e35fc_0_480"/>
          <p:cNvCxnSpPr/>
          <p:nvPr/>
        </p:nvCxnSpPr>
        <p:spPr>
          <a:xfrm>
            <a:off x="621250" y="1071950"/>
            <a:ext cx="25581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86" name="Google Shape;286;gc5e26e35fc_0_4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7400" y="4887216"/>
            <a:ext cx="3384601" cy="1970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c5e26e35fc_0_480"/>
          <p:cNvPicPr preferRelativeResize="0"/>
          <p:nvPr/>
        </p:nvPicPr>
        <p:blipFill rotWithShape="1">
          <a:blip r:embed="rId4">
            <a:alphaModFix/>
          </a:blip>
          <a:srcRect b="2447" l="2473" r="2043" t="1213"/>
          <a:stretch/>
        </p:blipFill>
        <p:spPr>
          <a:xfrm>
            <a:off x="3616750" y="1689800"/>
            <a:ext cx="2964550" cy="36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gc5e26e35fc_0_480"/>
          <p:cNvSpPr/>
          <p:nvPr/>
        </p:nvSpPr>
        <p:spPr>
          <a:xfrm>
            <a:off x="6354992" y="2732467"/>
            <a:ext cx="5246700" cy="3633600"/>
          </a:xfrm>
          <a:prstGeom prst="leftArrowCallout">
            <a:avLst>
              <a:gd fmla="val 25000" name="adj1"/>
              <a:gd fmla="val 23082" name="adj2"/>
              <a:gd fmla="val 32396" name="adj3"/>
              <a:gd fmla="val 69466" name="adj4"/>
            </a:avLst>
          </a:prstGeom>
          <a:solidFill>
            <a:srgbClr val="ED7D3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Other Docs uploads include: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i="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2" marL="914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2" marL="914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2" marL="914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2" marL="914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2" marL="914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2" marL="914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2" marL="914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Uploaded by Sales Rep.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9" name="Google Shape;289;gc5e26e35fc_0_4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43972" y="3530226"/>
            <a:ext cx="3076190" cy="2038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c5e26e35fc_0_494"/>
          <p:cNvSpPr/>
          <p:nvPr/>
        </p:nvSpPr>
        <p:spPr>
          <a:xfrm>
            <a:off x="-12175" y="-12175"/>
            <a:ext cx="12204300" cy="6870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gc5e26e35fc_0_494"/>
          <p:cNvSpPr txBox="1"/>
          <p:nvPr/>
        </p:nvSpPr>
        <p:spPr>
          <a:xfrm>
            <a:off x="552424" y="405100"/>
            <a:ext cx="41811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US">
                <a:solidFill>
                  <a:srgbClr val="30343A"/>
                </a:solidFill>
                <a:latin typeface="Montserrat"/>
                <a:ea typeface="Montserrat"/>
                <a:cs typeface="Montserrat"/>
                <a:sym typeface="Montserrat"/>
              </a:rPr>
              <a:t>Checklist:</a:t>
            </a:r>
            <a:r>
              <a:rPr lang="en-US" sz="2500">
                <a:solidFill>
                  <a:srgbClr val="30343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US" sz="2500">
                <a:solidFill>
                  <a:srgbClr val="3034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Uploading Files</a:t>
            </a:r>
            <a:endParaRPr sz="2500">
              <a:solidFill>
                <a:srgbClr val="3034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97" name="Google Shape;297;gc5e26e35fc_0_494"/>
          <p:cNvSpPr txBox="1"/>
          <p:nvPr/>
        </p:nvSpPr>
        <p:spPr>
          <a:xfrm>
            <a:off x="552425" y="1437425"/>
            <a:ext cx="2968800" cy="27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Calibri"/>
              <a:buNone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Click to expand checklist item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Drag and Drop doc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or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Select file from computer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After uploading click </a:t>
            </a:r>
            <a:r>
              <a:rPr i="1"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Save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98" name="Google Shape;298;gc5e26e35fc_0_494"/>
          <p:cNvCxnSpPr/>
          <p:nvPr/>
        </p:nvCxnSpPr>
        <p:spPr>
          <a:xfrm>
            <a:off x="621250" y="1071950"/>
            <a:ext cx="25581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99" name="Google Shape;299;gc5e26e35fc_0_4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7400" y="4887216"/>
            <a:ext cx="3384601" cy="1970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gc5e26e35fc_0_494"/>
          <p:cNvPicPr preferRelativeResize="0"/>
          <p:nvPr/>
        </p:nvPicPr>
        <p:blipFill rotWithShape="1">
          <a:blip r:embed="rId4">
            <a:alphaModFix/>
          </a:blip>
          <a:srcRect b="2469" l="2407" r="3199" t="2174"/>
          <a:stretch/>
        </p:blipFill>
        <p:spPr>
          <a:xfrm>
            <a:off x="3626625" y="1857800"/>
            <a:ext cx="8280974" cy="25396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descr="C:\Users\PETELI~1\AppData\Local\Temp\SNAGHTMLc3a6e.PNG" id="301" name="Google Shape;301;gc5e26e35fc_0_4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26632" y="4631931"/>
            <a:ext cx="7206725" cy="1100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c5e26e35fc_0_508"/>
          <p:cNvSpPr/>
          <p:nvPr/>
        </p:nvSpPr>
        <p:spPr>
          <a:xfrm>
            <a:off x="-12175" y="-12175"/>
            <a:ext cx="12204300" cy="6870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gc5e26e35fc_0_508"/>
          <p:cNvPicPr preferRelativeResize="0"/>
          <p:nvPr/>
        </p:nvPicPr>
        <p:blipFill rotWithShape="1">
          <a:blip r:embed="rId3">
            <a:alphaModFix/>
          </a:blip>
          <a:srcRect b="0" l="17177" r="17184" t="0"/>
          <a:stretch/>
        </p:blipFill>
        <p:spPr>
          <a:xfrm>
            <a:off x="-12175" y="-643126"/>
            <a:ext cx="12192000" cy="812801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9" name="Google Shape;309;gc5e26e35fc_0_508"/>
          <p:cNvSpPr txBox="1"/>
          <p:nvPr/>
        </p:nvSpPr>
        <p:spPr>
          <a:xfrm>
            <a:off x="2650752" y="2750775"/>
            <a:ext cx="6192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rgbClr val="FFE300"/>
                </a:solidFill>
                <a:latin typeface="Montserrat"/>
                <a:ea typeface="Montserrat"/>
                <a:cs typeface="Montserrat"/>
                <a:sym typeface="Montserrat"/>
              </a:rPr>
              <a:t>Submit for Approval</a:t>
            </a:r>
            <a:endParaRPr b="0" i="0" sz="3600" u="none" cap="none" strike="noStrike">
              <a:solidFill>
                <a:srgbClr val="FFE3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0" name="Google Shape;310;gc5e26e35fc_0_508"/>
          <p:cNvSpPr txBox="1"/>
          <p:nvPr/>
        </p:nvSpPr>
        <p:spPr>
          <a:xfrm>
            <a:off x="3937001" y="3614625"/>
            <a:ext cx="3620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Move the Job Forward</a:t>
            </a:r>
            <a:endParaRPr b="1" i="0" sz="20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11" name="Google Shape;311;gc5e26e35fc_0_508"/>
          <p:cNvCxnSpPr/>
          <p:nvPr/>
        </p:nvCxnSpPr>
        <p:spPr>
          <a:xfrm>
            <a:off x="4468000" y="3552150"/>
            <a:ext cx="25581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c4ab91cc3b_0_291"/>
          <p:cNvSpPr/>
          <p:nvPr/>
        </p:nvSpPr>
        <p:spPr>
          <a:xfrm>
            <a:off x="-12175" y="-12175"/>
            <a:ext cx="12204300" cy="6870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gc4ab91cc3b_0_291"/>
          <p:cNvSpPr txBox="1"/>
          <p:nvPr/>
        </p:nvSpPr>
        <p:spPr>
          <a:xfrm>
            <a:off x="552433" y="405100"/>
            <a:ext cx="3885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en-US" sz="2500">
                <a:solidFill>
                  <a:srgbClr val="3034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Review Checklist</a:t>
            </a:r>
            <a:endParaRPr b="1" i="0" sz="2500" u="none" cap="none" strike="noStrike">
              <a:solidFill>
                <a:srgbClr val="3034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19" name="Google Shape;319;gc4ab91cc3b_0_291"/>
          <p:cNvSpPr txBox="1"/>
          <p:nvPr/>
        </p:nvSpPr>
        <p:spPr>
          <a:xfrm>
            <a:off x="418425" y="1437425"/>
            <a:ext cx="4078800" cy="52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After uploading docs </a:t>
            </a:r>
            <a:r>
              <a:rPr b="1"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Review the checklist: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Has customer signed all agreements?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Have you completed all welcome calls?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Have you collected and uploaded a utility bill?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Has customer signed a NEM?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Scheduled Site Survey?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Completed credit check?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Collected any additional docs?</a:t>
            </a:r>
            <a:endParaRPr>
              <a:solidFill>
                <a:srgbClr val="30343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20" name="Google Shape;320;gc4ab91cc3b_0_291"/>
          <p:cNvCxnSpPr/>
          <p:nvPr/>
        </p:nvCxnSpPr>
        <p:spPr>
          <a:xfrm>
            <a:off x="621250" y="1071950"/>
            <a:ext cx="25581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21" name="Google Shape;321;gc4ab91cc3b_0_2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7400" y="4887216"/>
            <a:ext cx="3384601" cy="1970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gc4ab91cc3b_0_2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97225" y="2627600"/>
            <a:ext cx="7386199" cy="28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c8474ada71_0_0"/>
          <p:cNvSpPr/>
          <p:nvPr/>
        </p:nvSpPr>
        <p:spPr>
          <a:xfrm>
            <a:off x="-12175" y="-12175"/>
            <a:ext cx="12204300" cy="6870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gc8474ada71_0_0"/>
          <p:cNvSpPr txBox="1"/>
          <p:nvPr/>
        </p:nvSpPr>
        <p:spPr>
          <a:xfrm>
            <a:off x="552433" y="405100"/>
            <a:ext cx="3885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en-US" sz="2500">
                <a:solidFill>
                  <a:srgbClr val="3034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Submit for Approval</a:t>
            </a:r>
            <a:endParaRPr b="1" i="0" sz="2500" u="none" cap="none" strike="noStrike">
              <a:solidFill>
                <a:srgbClr val="3034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330" name="Google Shape;330;gc8474ada71_0_0"/>
          <p:cNvCxnSpPr/>
          <p:nvPr/>
        </p:nvCxnSpPr>
        <p:spPr>
          <a:xfrm>
            <a:off x="621250" y="1071950"/>
            <a:ext cx="25581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31" name="Google Shape;331;gc8474ada71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7400" y="4887216"/>
            <a:ext cx="3384601" cy="1970483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gc8474ada71_0_0"/>
          <p:cNvSpPr txBox="1"/>
          <p:nvPr/>
        </p:nvSpPr>
        <p:spPr>
          <a:xfrm>
            <a:off x="489925" y="1733299"/>
            <a:ext cx="2911500" cy="7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Once you’re sure you’ve done everything required of you on the checklist…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3" name="Google Shape;333;gc8474ada71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50292" y="1598363"/>
            <a:ext cx="8051786" cy="3158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PETELI~1\AppData\Local\Temp\SNAGHTMLcbcfc.PNG" id="334" name="Google Shape;334;gc8474ada71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50292" y="4945016"/>
            <a:ext cx="7448400" cy="1137257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gc8474ada71_0_0"/>
          <p:cNvSpPr txBox="1"/>
          <p:nvPr/>
        </p:nvSpPr>
        <p:spPr>
          <a:xfrm>
            <a:off x="587650" y="5069963"/>
            <a:ext cx="2625300" cy="16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35879D"/>
                </a:solidFill>
                <a:latin typeface="Montserrat"/>
                <a:ea typeface="Montserrat"/>
                <a:cs typeface="Montserrat"/>
                <a:sym typeface="Montserrat"/>
              </a:rPr>
              <a:t>Click </a:t>
            </a:r>
            <a:r>
              <a:rPr i="1" lang="en-US">
                <a:solidFill>
                  <a:srgbClr val="35879D"/>
                </a:solidFill>
                <a:latin typeface="Montserrat"/>
                <a:ea typeface="Montserrat"/>
                <a:cs typeface="Montserrat"/>
                <a:sym typeface="Montserrat"/>
              </a:rPr>
              <a:t>Save</a:t>
            </a:r>
            <a:r>
              <a:rPr lang="en-US">
                <a:solidFill>
                  <a:srgbClr val="35879D"/>
                </a:solidFill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i="1" lang="en-US">
                <a:solidFill>
                  <a:srgbClr val="35879D"/>
                </a:solidFill>
                <a:latin typeface="Montserrat"/>
                <a:ea typeface="Montserrat"/>
                <a:cs typeface="Montserrat"/>
                <a:sym typeface="Montserrat"/>
              </a:rPr>
              <a:t>Submit</a:t>
            </a:r>
            <a:r>
              <a:rPr lang="en-US">
                <a:solidFill>
                  <a:srgbClr val="35879D"/>
                </a:solidFill>
                <a:latin typeface="Montserrat"/>
                <a:ea typeface="Montserrat"/>
                <a:cs typeface="Montserrat"/>
                <a:sym typeface="Montserrat"/>
              </a:rPr>
              <a:t> at the bottom of the page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35879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solidFill>
                  <a:srgbClr val="35879D"/>
                </a:solidFill>
                <a:latin typeface="Montserrat"/>
                <a:ea typeface="Montserrat"/>
                <a:cs typeface="Montserrat"/>
                <a:sym typeface="Montserrat"/>
              </a:rPr>
              <a:t>Your job won’t move forward unless you click </a:t>
            </a:r>
            <a:r>
              <a:rPr b="1" i="1" lang="en-US">
                <a:solidFill>
                  <a:srgbClr val="35879D"/>
                </a:solidFill>
                <a:latin typeface="Montserrat"/>
                <a:ea typeface="Montserrat"/>
                <a:cs typeface="Montserrat"/>
                <a:sym typeface="Montserrat"/>
              </a:rPr>
              <a:t>Submit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36" name="Google Shape;336;gc8474ada71_0_0"/>
          <p:cNvSpPr/>
          <p:nvPr/>
        </p:nvSpPr>
        <p:spPr>
          <a:xfrm flipH="1" rot="10800000">
            <a:off x="1643800" y="2518925"/>
            <a:ext cx="513000" cy="426600"/>
          </a:xfrm>
          <a:prstGeom prst="bentArrow">
            <a:avLst>
              <a:gd fmla="val 25000" name="adj1"/>
              <a:gd fmla="val 24733" name="adj2"/>
              <a:gd fmla="val 25000" name="adj3"/>
              <a:gd fmla="val 43750" name="adj4"/>
            </a:avLst>
          </a:prstGeom>
          <a:solidFill>
            <a:srgbClr val="3034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c4ab91cc3b_0_239"/>
          <p:cNvSpPr/>
          <p:nvPr/>
        </p:nvSpPr>
        <p:spPr>
          <a:xfrm>
            <a:off x="-12175" y="-12175"/>
            <a:ext cx="12204300" cy="6870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gc4ab91cc3b_0_239"/>
          <p:cNvSpPr txBox="1"/>
          <p:nvPr/>
        </p:nvSpPr>
        <p:spPr>
          <a:xfrm>
            <a:off x="552433" y="405100"/>
            <a:ext cx="3885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3034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What is OPF?</a:t>
            </a:r>
            <a:endParaRPr b="1" i="0" sz="2500" u="none" cap="none" strike="noStrike">
              <a:solidFill>
                <a:srgbClr val="3034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7" name="Google Shape;107;gc4ab91cc3b_0_239"/>
          <p:cNvSpPr txBox="1"/>
          <p:nvPr/>
        </p:nvSpPr>
        <p:spPr>
          <a:xfrm>
            <a:off x="552425" y="1525800"/>
            <a:ext cx="4856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30343A"/>
                </a:solidFill>
                <a:latin typeface="Montserrat"/>
                <a:ea typeface="Montserrat"/>
                <a:cs typeface="Montserrat"/>
                <a:sym typeface="Montserrat"/>
              </a:rPr>
              <a:t>Sales reps use </a:t>
            </a:r>
            <a:r>
              <a:rPr b="1" lang="en-US">
                <a:solidFill>
                  <a:srgbClr val="30343A"/>
                </a:solidFill>
                <a:latin typeface="Montserrat"/>
                <a:ea typeface="Montserrat"/>
                <a:cs typeface="Montserrat"/>
                <a:sym typeface="Montserrat"/>
              </a:rPr>
              <a:t>HelioTrack</a:t>
            </a:r>
            <a:r>
              <a:rPr lang="en-US">
                <a:solidFill>
                  <a:srgbClr val="30343A"/>
                </a:solidFill>
                <a:latin typeface="Montserrat"/>
                <a:ea typeface="Montserrat"/>
                <a:cs typeface="Montserrat"/>
                <a:sym typeface="Montserrat"/>
              </a:rPr>
              <a:t> to submit their signed customers to the system, then track their progress through the approval process.</a:t>
            </a:r>
            <a:endParaRPr>
              <a:solidFill>
                <a:srgbClr val="30343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08" name="Google Shape;108;gc4ab91cc3b_0_239"/>
          <p:cNvCxnSpPr/>
          <p:nvPr/>
        </p:nvCxnSpPr>
        <p:spPr>
          <a:xfrm>
            <a:off x="621250" y="1071950"/>
            <a:ext cx="25581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9" name="Google Shape;109;gc4ab91cc3b_0_239"/>
          <p:cNvSpPr txBox="1"/>
          <p:nvPr/>
        </p:nvSpPr>
        <p:spPr>
          <a:xfrm>
            <a:off x="5960875" y="1525800"/>
            <a:ext cx="4856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30343A"/>
                </a:solidFill>
                <a:latin typeface="Montserrat"/>
                <a:ea typeface="Montserrat"/>
                <a:cs typeface="Montserrat"/>
                <a:sym typeface="Montserrat"/>
              </a:rPr>
              <a:t>Project managers and sales reps track the installation process using </a:t>
            </a:r>
            <a:r>
              <a:rPr b="1" i="0" lang="en-US" sz="1400" u="none" cap="none" strike="noStrike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OPF</a:t>
            </a:r>
            <a:r>
              <a:rPr b="0" i="0" lang="en-US" sz="1400" u="none" cap="none" strike="noStrike">
                <a:solidFill>
                  <a:srgbClr val="30343A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b="0" i="0" sz="1400" u="none" cap="none" strike="noStrike">
              <a:solidFill>
                <a:srgbClr val="30343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" name="Google Shape;110;gc4ab91cc3b_0_239"/>
          <p:cNvSpPr txBox="1"/>
          <p:nvPr/>
        </p:nvSpPr>
        <p:spPr>
          <a:xfrm>
            <a:off x="552425" y="3209800"/>
            <a:ext cx="32769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Find customer record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Upload sales files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Submit for approval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Fix missing items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30343A"/>
                </a:solidFill>
                <a:latin typeface="Montserrat"/>
                <a:ea typeface="Montserrat"/>
                <a:cs typeface="Montserrat"/>
                <a:sym typeface="Montserrat"/>
              </a:rPr>
              <a:t>SP approved</a:t>
            </a:r>
            <a:endParaRPr b="1" i="0" sz="1400" u="none" cap="none" strike="noStrike">
              <a:solidFill>
                <a:srgbClr val="30343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1" name="Google Shape;111;gc4ab91cc3b_0_239"/>
          <p:cNvSpPr/>
          <p:nvPr/>
        </p:nvSpPr>
        <p:spPr>
          <a:xfrm>
            <a:off x="621250" y="2544350"/>
            <a:ext cx="2290200" cy="478200"/>
          </a:xfrm>
          <a:prstGeom prst="rect">
            <a:avLst/>
          </a:prstGeom>
          <a:solidFill>
            <a:srgbClr val="3034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gc4ab91cc3b_0_239"/>
          <p:cNvSpPr txBox="1"/>
          <p:nvPr/>
        </p:nvSpPr>
        <p:spPr>
          <a:xfrm>
            <a:off x="639550" y="2583350"/>
            <a:ext cx="225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3F3F3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Helio</a:t>
            </a:r>
            <a:r>
              <a:rPr b="1" i="0" lang="en-US" sz="1400" u="none" cap="none" strike="noStrike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rPr>
              <a:t>Track</a:t>
            </a:r>
            <a:endParaRPr b="1" i="0" sz="1400" u="none" cap="none" strike="noStrike">
              <a:solidFill>
                <a:srgbClr val="F3F3F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" name="Google Shape;113;gc4ab91cc3b_0_239"/>
          <p:cNvSpPr txBox="1"/>
          <p:nvPr/>
        </p:nvSpPr>
        <p:spPr>
          <a:xfrm>
            <a:off x="5960875" y="3209800"/>
            <a:ext cx="32769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Track design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Track permitting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Track install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Track NEM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30343A"/>
                </a:solidFill>
                <a:latin typeface="Montserrat"/>
                <a:ea typeface="Montserrat"/>
                <a:cs typeface="Montserrat"/>
                <a:sym typeface="Montserrat"/>
              </a:rPr>
              <a:t>System commissioned</a:t>
            </a:r>
            <a:endParaRPr b="1" i="0" sz="1400" u="none" cap="none" strike="noStrike">
              <a:solidFill>
                <a:srgbClr val="30343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gc4ab91cc3b_0_239"/>
          <p:cNvSpPr/>
          <p:nvPr/>
        </p:nvSpPr>
        <p:spPr>
          <a:xfrm>
            <a:off x="6029700" y="2544350"/>
            <a:ext cx="2290200" cy="478200"/>
          </a:xfrm>
          <a:prstGeom prst="rect">
            <a:avLst/>
          </a:prstGeom>
          <a:solidFill>
            <a:srgbClr val="FFE3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gc4ab91cc3b_0_239"/>
          <p:cNvSpPr txBox="1"/>
          <p:nvPr/>
        </p:nvSpPr>
        <p:spPr>
          <a:xfrm>
            <a:off x="6048000" y="2583350"/>
            <a:ext cx="225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30343A"/>
                </a:solidFill>
                <a:latin typeface="Montserrat"/>
                <a:ea typeface="Montserrat"/>
                <a:cs typeface="Montserrat"/>
                <a:sym typeface="Montserrat"/>
              </a:rPr>
              <a:t>OPF</a:t>
            </a:r>
            <a:endParaRPr b="1" i="0" sz="1400" u="none" cap="none" strike="noStrike">
              <a:solidFill>
                <a:srgbClr val="30343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6" name="Google Shape;116;gc4ab91cc3b_0_2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7597" y="3596572"/>
            <a:ext cx="1603275" cy="9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c4ab91cc3b_0_2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07400" y="4887216"/>
            <a:ext cx="3384601" cy="1970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c8474ada71_0_48"/>
          <p:cNvSpPr/>
          <p:nvPr/>
        </p:nvSpPr>
        <p:spPr>
          <a:xfrm>
            <a:off x="-12175" y="-12175"/>
            <a:ext cx="12204300" cy="6870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3" name="Google Shape;343;gc8474ada71_0_48"/>
          <p:cNvPicPr preferRelativeResize="0"/>
          <p:nvPr/>
        </p:nvPicPr>
        <p:blipFill rotWithShape="1">
          <a:blip r:embed="rId3">
            <a:alphaModFix/>
          </a:blip>
          <a:srcRect b="0" l="17177" r="17184" t="0"/>
          <a:stretch/>
        </p:blipFill>
        <p:spPr>
          <a:xfrm>
            <a:off x="-12175" y="-643126"/>
            <a:ext cx="12192000" cy="812801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4" name="Google Shape;344;gc8474ada71_0_48"/>
          <p:cNvSpPr txBox="1"/>
          <p:nvPr/>
        </p:nvSpPr>
        <p:spPr>
          <a:xfrm>
            <a:off x="2650752" y="2750775"/>
            <a:ext cx="6192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rgbClr val="FFE300"/>
                </a:solidFill>
                <a:latin typeface="Montserrat"/>
                <a:ea typeface="Montserrat"/>
                <a:cs typeface="Montserrat"/>
                <a:sym typeface="Montserrat"/>
              </a:rPr>
              <a:t>Job States</a:t>
            </a:r>
            <a:endParaRPr b="0" i="0" sz="3600" u="none" cap="none" strike="noStrike">
              <a:solidFill>
                <a:srgbClr val="FFE3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5" name="Google Shape;345;gc8474ada71_0_48"/>
          <p:cNvSpPr txBox="1"/>
          <p:nvPr/>
        </p:nvSpPr>
        <p:spPr>
          <a:xfrm>
            <a:off x="3937001" y="3614625"/>
            <a:ext cx="3620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Keep Tabs on Your Deal</a:t>
            </a:r>
            <a:endParaRPr b="1" i="0" sz="20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46" name="Google Shape;346;gc8474ada71_0_48"/>
          <p:cNvCxnSpPr/>
          <p:nvPr/>
        </p:nvCxnSpPr>
        <p:spPr>
          <a:xfrm>
            <a:off x="4468000" y="3552150"/>
            <a:ext cx="25581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c8474ada71_0_11"/>
          <p:cNvSpPr/>
          <p:nvPr/>
        </p:nvSpPr>
        <p:spPr>
          <a:xfrm>
            <a:off x="-12175" y="-12175"/>
            <a:ext cx="12204300" cy="6870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gc8474ada71_0_11"/>
          <p:cNvSpPr txBox="1"/>
          <p:nvPr/>
        </p:nvSpPr>
        <p:spPr>
          <a:xfrm>
            <a:off x="552433" y="405100"/>
            <a:ext cx="3885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en-US" sz="2500">
                <a:solidFill>
                  <a:srgbClr val="3034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Job States</a:t>
            </a:r>
            <a:endParaRPr b="1" i="0" sz="2500" u="none" cap="none" strike="noStrike">
              <a:solidFill>
                <a:srgbClr val="3034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54" name="Google Shape;354;gc8474ada71_0_11"/>
          <p:cNvSpPr txBox="1"/>
          <p:nvPr/>
        </p:nvSpPr>
        <p:spPr>
          <a:xfrm>
            <a:off x="418425" y="1437425"/>
            <a:ext cx="4856100" cy="17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All jobs in HelioTrack are divided into Job States. </a:t>
            </a:r>
            <a:endParaRPr i="0" u="none" cap="none" strike="noStrike">
              <a:solidFill>
                <a:srgbClr val="30343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u="none" cap="none" strike="noStrike">
              <a:solidFill>
                <a:srgbClr val="30343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0343A"/>
              </a:buClr>
              <a:buSzPts val="1400"/>
              <a:buFont typeface="Montserrat"/>
              <a:buAutoNum type="arabicPeriod"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All new customers and customers-at-signing have the </a:t>
            </a:r>
            <a:r>
              <a:rPr i="1" lang="en-US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Open </a:t>
            </a: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job state</a:t>
            </a:r>
            <a:r>
              <a:rPr i="1"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i="1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Calibri"/>
              <a:buAutoNum type="arabicPeriod"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Your goal with a recently signed customer is to get them to the </a:t>
            </a:r>
            <a:r>
              <a:rPr b="1" i="1" lang="en-US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SP Approved</a:t>
            </a: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 state</a:t>
            </a:r>
            <a:r>
              <a:rPr i="1"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i="1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55" name="Google Shape;355;gc8474ada71_0_11"/>
          <p:cNvCxnSpPr/>
          <p:nvPr/>
        </p:nvCxnSpPr>
        <p:spPr>
          <a:xfrm>
            <a:off x="621250" y="1071950"/>
            <a:ext cx="25581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56" name="Google Shape;356;gc8474ada71_0_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7400" y="4887216"/>
            <a:ext cx="3384601" cy="1970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gc8474ada71_0_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79851" y="974499"/>
            <a:ext cx="3584414" cy="4234918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gc8474ada71_0_11"/>
          <p:cNvSpPr txBox="1"/>
          <p:nvPr/>
        </p:nvSpPr>
        <p:spPr>
          <a:xfrm>
            <a:off x="6317300" y="5394050"/>
            <a:ext cx="2940900" cy="6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2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b="1"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SP</a:t>
            </a: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 =  Sales Packet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2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b="1"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PIP</a:t>
            </a: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 = Post Install Project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c8474ada71_0_62"/>
          <p:cNvSpPr/>
          <p:nvPr/>
        </p:nvSpPr>
        <p:spPr>
          <a:xfrm>
            <a:off x="-12175" y="-12175"/>
            <a:ext cx="12204300" cy="6870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gc8474ada71_0_62"/>
          <p:cNvSpPr txBox="1"/>
          <p:nvPr/>
        </p:nvSpPr>
        <p:spPr>
          <a:xfrm>
            <a:off x="552433" y="405100"/>
            <a:ext cx="3885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en-US" sz="2500">
                <a:solidFill>
                  <a:srgbClr val="3034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Job States (Cont.)</a:t>
            </a:r>
            <a:endParaRPr b="1" i="0" sz="2500" u="none" cap="none" strike="noStrike">
              <a:solidFill>
                <a:srgbClr val="3034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66" name="Google Shape;366;gc8474ada71_0_62"/>
          <p:cNvSpPr txBox="1"/>
          <p:nvPr/>
        </p:nvSpPr>
        <p:spPr>
          <a:xfrm>
            <a:off x="418425" y="1437425"/>
            <a:ext cx="4856100" cy="26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It’s not always a smooth road to approval and installation.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States to </a:t>
            </a:r>
            <a:r>
              <a:rPr b="1"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avoid</a:t>
            </a: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 include: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Montserrat"/>
              <a:buChar char="●"/>
            </a:pPr>
            <a:r>
              <a:rPr i="1"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Items Missing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Montserrat"/>
              <a:buChar char="●"/>
            </a:pPr>
            <a:r>
              <a:rPr i="1"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Job in Jeopardy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Montserrat"/>
              <a:buChar char="●"/>
            </a:pPr>
            <a:r>
              <a:rPr i="1"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Re-opened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67" name="Google Shape;367;gc8474ada71_0_62"/>
          <p:cNvCxnSpPr/>
          <p:nvPr/>
        </p:nvCxnSpPr>
        <p:spPr>
          <a:xfrm>
            <a:off x="621250" y="1071950"/>
            <a:ext cx="25581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68" name="Google Shape;368;gc8474ada71_0_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7400" y="4887216"/>
            <a:ext cx="3384601" cy="1970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gc8474ada71_0_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79860" y="974488"/>
            <a:ext cx="3647915" cy="4309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c8474ada71_0_22"/>
          <p:cNvSpPr/>
          <p:nvPr/>
        </p:nvSpPr>
        <p:spPr>
          <a:xfrm>
            <a:off x="-12175" y="-12175"/>
            <a:ext cx="12204300" cy="6870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gc8474ada71_0_22"/>
          <p:cNvSpPr txBox="1"/>
          <p:nvPr/>
        </p:nvSpPr>
        <p:spPr>
          <a:xfrm>
            <a:off x="552433" y="405100"/>
            <a:ext cx="3885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en-US" sz="2500">
                <a:solidFill>
                  <a:srgbClr val="3034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Approval Process</a:t>
            </a:r>
            <a:endParaRPr b="1" i="0" sz="2500" u="none" cap="none" strike="noStrike">
              <a:solidFill>
                <a:srgbClr val="3034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77" name="Google Shape;377;gc8474ada71_0_22"/>
          <p:cNvSpPr txBox="1"/>
          <p:nvPr/>
        </p:nvSpPr>
        <p:spPr>
          <a:xfrm>
            <a:off x="418425" y="1437425"/>
            <a:ext cx="5213100" cy="38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When you submit a job, the Job State moves to  </a:t>
            </a:r>
            <a:r>
              <a:rPr i="1" lang="en-US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Sales Packet Pending/Waiting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i="1"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Waiting</a:t>
            </a: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: An auditor hasn’t reviewed it yet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i="1"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Pending</a:t>
            </a: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: An auditor is currently reviewing it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If something prevents approval, the auditor will move it to </a:t>
            </a:r>
            <a:r>
              <a:rPr i="1" lang="en-US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Items Missing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0343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78" name="Google Shape;378;gc8474ada71_0_22"/>
          <p:cNvCxnSpPr/>
          <p:nvPr/>
        </p:nvCxnSpPr>
        <p:spPr>
          <a:xfrm>
            <a:off x="621250" y="1071950"/>
            <a:ext cx="25581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79" name="Google Shape;379;gc8474ada71_0_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7400" y="4887216"/>
            <a:ext cx="3384601" cy="1970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gc8474ada71_0_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64899" y="1198689"/>
            <a:ext cx="3475850" cy="2603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gc8474ada71_0_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77924" y="3954548"/>
            <a:ext cx="3449813" cy="2551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c8474ada71_0_33"/>
          <p:cNvSpPr/>
          <p:nvPr/>
        </p:nvSpPr>
        <p:spPr>
          <a:xfrm>
            <a:off x="-12175" y="-12175"/>
            <a:ext cx="12204300" cy="6870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gc8474ada71_0_33"/>
          <p:cNvSpPr txBox="1"/>
          <p:nvPr/>
        </p:nvSpPr>
        <p:spPr>
          <a:xfrm>
            <a:off x="552433" y="405100"/>
            <a:ext cx="3885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en-US" sz="2500">
                <a:solidFill>
                  <a:srgbClr val="3034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Items Missing</a:t>
            </a:r>
            <a:endParaRPr b="1" i="0" sz="2500" u="none" cap="none" strike="noStrike">
              <a:solidFill>
                <a:srgbClr val="3034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89" name="Google Shape;389;gc8474ada71_0_33"/>
          <p:cNvSpPr txBox="1"/>
          <p:nvPr/>
        </p:nvSpPr>
        <p:spPr>
          <a:xfrm>
            <a:off x="418425" y="1437425"/>
            <a:ext cx="4856100" cy="44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Unfortunately there are hundreds of jobs in items missing.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Easy fixes: 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Missing utility bill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Missing NEM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5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More difficult: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Re-sign needed (design or financing reasons)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Roof work needed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90" name="Google Shape;390;gc8474ada71_0_33"/>
          <p:cNvCxnSpPr/>
          <p:nvPr/>
        </p:nvCxnSpPr>
        <p:spPr>
          <a:xfrm>
            <a:off x="621250" y="1071950"/>
            <a:ext cx="25581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91" name="Google Shape;391;gc8474ada71_0_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7400" y="4887216"/>
            <a:ext cx="3384601" cy="1970483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gc8474ada71_0_33"/>
          <p:cNvSpPr txBox="1"/>
          <p:nvPr/>
        </p:nvSpPr>
        <p:spPr>
          <a:xfrm>
            <a:off x="6468275" y="4425450"/>
            <a:ext cx="4525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 sure to check for identified missing items in the </a:t>
            </a:r>
            <a:r>
              <a:rPr b="1" i="1" lang="en-U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Comments</a:t>
            </a:r>
            <a:r>
              <a:rPr lang="en-U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b="1" i="1" lang="en-U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Checklist </a:t>
            </a:r>
            <a:r>
              <a:rPr lang="en-U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sections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3" name="Google Shape;393;gc8474ada71_0_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68276" y="1595703"/>
            <a:ext cx="3384600" cy="2503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c8474ada71_0_114"/>
          <p:cNvSpPr/>
          <p:nvPr/>
        </p:nvSpPr>
        <p:spPr>
          <a:xfrm>
            <a:off x="-12175" y="-12175"/>
            <a:ext cx="12204300" cy="6870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gc8474ada71_0_114"/>
          <p:cNvSpPr txBox="1"/>
          <p:nvPr/>
        </p:nvSpPr>
        <p:spPr>
          <a:xfrm>
            <a:off x="552433" y="405100"/>
            <a:ext cx="3885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en-US" sz="2500">
                <a:solidFill>
                  <a:srgbClr val="3034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Approval</a:t>
            </a:r>
            <a:endParaRPr b="1" i="0" sz="2500" u="none" cap="none" strike="noStrike">
              <a:solidFill>
                <a:srgbClr val="3034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01" name="Google Shape;401;gc8474ada71_0_114"/>
          <p:cNvSpPr txBox="1"/>
          <p:nvPr/>
        </p:nvSpPr>
        <p:spPr>
          <a:xfrm>
            <a:off x="418425" y="1437425"/>
            <a:ext cx="29664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Once all items are completed and approved, an auditor will update the job state to </a:t>
            </a:r>
            <a:r>
              <a:rPr i="1"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Sales Packet Approved.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02" name="Google Shape;402;gc8474ada71_0_114"/>
          <p:cNvCxnSpPr/>
          <p:nvPr/>
        </p:nvCxnSpPr>
        <p:spPr>
          <a:xfrm>
            <a:off x="621250" y="1071950"/>
            <a:ext cx="25581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03" name="Google Shape;403;gc8474ada71_0_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7400" y="4887216"/>
            <a:ext cx="3384601" cy="1970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gc8474ada71_0_114"/>
          <p:cNvPicPr preferRelativeResize="0"/>
          <p:nvPr/>
        </p:nvPicPr>
        <p:blipFill rotWithShape="1">
          <a:blip r:embed="rId4">
            <a:alphaModFix/>
          </a:blip>
          <a:srcRect b="2075" l="993" r="639" t="0"/>
          <a:stretch/>
        </p:blipFill>
        <p:spPr>
          <a:xfrm>
            <a:off x="3547700" y="1501950"/>
            <a:ext cx="8427426" cy="51318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05" name="Google Shape;405;gc8474ada71_0_114"/>
          <p:cNvPicPr preferRelativeResize="0"/>
          <p:nvPr/>
        </p:nvPicPr>
        <p:blipFill rotWithShape="1">
          <a:blip r:embed="rId5">
            <a:alphaModFix/>
          </a:blip>
          <a:srcRect b="0" l="0" r="10" t="0"/>
          <a:stretch/>
        </p:blipFill>
        <p:spPr>
          <a:xfrm>
            <a:off x="283375" y="3895875"/>
            <a:ext cx="2966400" cy="250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c8474ada71_0_131"/>
          <p:cNvSpPr/>
          <p:nvPr/>
        </p:nvSpPr>
        <p:spPr>
          <a:xfrm>
            <a:off x="-12175" y="-12175"/>
            <a:ext cx="12204300" cy="6870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2" name="Google Shape;412;gc8474ada71_0_131"/>
          <p:cNvPicPr preferRelativeResize="0"/>
          <p:nvPr/>
        </p:nvPicPr>
        <p:blipFill rotWithShape="1">
          <a:blip r:embed="rId3">
            <a:alphaModFix/>
          </a:blip>
          <a:srcRect b="0" l="17177" r="17184" t="0"/>
          <a:stretch/>
        </p:blipFill>
        <p:spPr>
          <a:xfrm>
            <a:off x="-12175" y="-643126"/>
            <a:ext cx="12192000" cy="812801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13" name="Google Shape;413;gc8474ada71_0_131"/>
          <p:cNvSpPr txBox="1"/>
          <p:nvPr/>
        </p:nvSpPr>
        <p:spPr>
          <a:xfrm>
            <a:off x="2650752" y="2750775"/>
            <a:ext cx="6192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rgbClr val="FFE300"/>
                </a:solidFill>
                <a:latin typeface="Montserrat"/>
                <a:ea typeface="Montserrat"/>
                <a:cs typeface="Montserrat"/>
                <a:sym typeface="Montserrat"/>
              </a:rPr>
              <a:t>Job in Jeopardy</a:t>
            </a:r>
            <a:endParaRPr b="0" i="0" sz="3600" u="none" cap="none" strike="noStrike">
              <a:solidFill>
                <a:srgbClr val="FFE3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4" name="Google Shape;414;gc8474ada71_0_131"/>
          <p:cNvSpPr txBox="1"/>
          <p:nvPr/>
        </p:nvSpPr>
        <p:spPr>
          <a:xfrm>
            <a:off x="3937001" y="3614625"/>
            <a:ext cx="3620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Save this Job!</a:t>
            </a:r>
            <a:endParaRPr b="1" i="0" sz="20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15" name="Google Shape;415;gc8474ada71_0_131"/>
          <p:cNvCxnSpPr/>
          <p:nvPr/>
        </p:nvCxnSpPr>
        <p:spPr>
          <a:xfrm>
            <a:off x="4468000" y="3552150"/>
            <a:ext cx="25581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c8474ada71_0_140"/>
          <p:cNvSpPr/>
          <p:nvPr/>
        </p:nvSpPr>
        <p:spPr>
          <a:xfrm>
            <a:off x="-12175" y="-12175"/>
            <a:ext cx="12204300" cy="6870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gc8474ada71_0_140"/>
          <p:cNvSpPr txBox="1"/>
          <p:nvPr/>
        </p:nvSpPr>
        <p:spPr>
          <a:xfrm>
            <a:off x="552433" y="405100"/>
            <a:ext cx="3885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en-US" sz="2500">
                <a:solidFill>
                  <a:srgbClr val="3034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Job in Jeopardy</a:t>
            </a:r>
            <a:endParaRPr b="1" i="0" sz="2500" u="none" cap="none" strike="noStrike">
              <a:solidFill>
                <a:srgbClr val="3034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23" name="Google Shape;423;gc8474ada71_0_140"/>
          <p:cNvSpPr txBox="1"/>
          <p:nvPr/>
        </p:nvSpPr>
        <p:spPr>
          <a:xfrm>
            <a:off x="418425" y="1437425"/>
            <a:ext cx="4856100" cy="21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‘JIJ’ is a short list of jobs that need to be saved now.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Jobs move to JIJ when problems arise after sales packet approval.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These jobs are in Jeopardy of being reopened, which will result in starting the approval process over from the beginning, and likely re-signing the customer. 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24" name="Google Shape;424;gc8474ada71_0_140"/>
          <p:cNvCxnSpPr/>
          <p:nvPr/>
        </p:nvCxnSpPr>
        <p:spPr>
          <a:xfrm>
            <a:off x="621250" y="1071950"/>
            <a:ext cx="25581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25" name="Google Shape;425;gc8474ada71_0_1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7400" y="4887216"/>
            <a:ext cx="3384601" cy="1970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gc8474ada71_0_1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68274" y="1545888"/>
            <a:ext cx="3384600" cy="3423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c8474ada71_0_152"/>
          <p:cNvSpPr/>
          <p:nvPr/>
        </p:nvSpPr>
        <p:spPr>
          <a:xfrm>
            <a:off x="-12175" y="-12175"/>
            <a:ext cx="12204300" cy="6870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gc8474ada71_0_152"/>
          <p:cNvSpPr txBox="1"/>
          <p:nvPr/>
        </p:nvSpPr>
        <p:spPr>
          <a:xfrm>
            <a:off x="552425" y="405100"/>
            <a:ext cx="4089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en-US" sz="2500">
                <a:solidFill>
                  <a:srgbClr val="3034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Job in Jeopardy (Cont.)</a:t>
            </a:r>
            <a:endParaRPr b="1" i="0" sz="2500" u="none" cap="none" strike="noStrike">
              <a:solidFill>
                <a:srgbClr val="3034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34" name="Google Shape;434;gc8474ada71_0_152"/>
          <p:cNvSpPr txBox="1"/>
          <p:nvPr/>
        </p:nvSpPr>
        <p:spPr>
          <a:xfrm>
            <a:off x="418425" y="1437425"/>
            <a:ext cx="4856100" cy="25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1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Possible reasons for JIJ: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1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Customer may change their mind and request to cancel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Problems related to the site may fatally complicate a job 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Complication may delay progress to the point of JIJ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35" name="Google Shape;435;gc8474ada71_0_152"/>
          <p:cNvCxnSpPr/>
          <p:nvPr/>
        </p:nvCxnSpPr>
        <p:spPr>
          <a:xfrm>
            <a:off x="621250" y="1071950"/>
            <a:ext cx="25581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36" name="Google Shape;436;gc8474ada71_0_1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7400" y="4887216"/>
            <a:ext cx="3384601" cy="1970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gc8474ada71_0_1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68274" y="1545888"/>
            <a:ext cx="3384600" cy="3423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c8474ada71_0_163"/>
          <p:cNvSpPr/>
          <p:nvPr/>
        </p:nvSpPr>
        <p:spPr>
          <a:xfrm>
            <a:off x="-12175" y="-12175"/>
            <a:ext cx="12204300" cy="6870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gc8474ada71_0_163"/>
          <p:cNvSpPr txBox="1"/>
          <p:nvPr/>
        </p:nvSpPr>
        <p:spPr>
          <a:xfrm>
            <a:off x="552425" y="405100"/>
            <a:ext cx="4722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en-US" sz="2500">
                <a:solidFill>
                  <a:srgbClr val="3034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Job in Jeopardy Section</a:t>
            </a:r>
            <a:endParaRPr b="1" i="0" sz="2500" u="none" cap="none" strike="noStrike">
              <a:solidFill>
                <a:srgbClr val="3034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45" name="Google Shape;445;gc8474ada71_0_163"/>
          <p:cNvSpPr txBox="1"/>
          <p:nvPr/>
        </p:nvSpPr>
        <p:spPr>
          <a:xfrm>
            <a:off x="418425" y="1437425"/>
            <a:ext cx="4856100" cy="7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In the </a:t>
            </a:r>
            <a:r>
              <a:rPr i="1"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Job in Jeopardy </a:t>
            </a: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section: Hover over the ‘Issue’ field to a view the specific reason why the job is in jeopardy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46" name="Google Shape;446;gc8474ada71_0_163"/>
          <p:cNvCxnSpPr/>
          <p:nvPr/>
        </p:nvCxnSpPr>
        <p:spPr>
          <a:xfrm>
            <a:off x="621250" y="1071950"/>
            <a:ext cx="25581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47" name="Google Shape;447;gc8474ada71_0_1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7400" y="4887216"/>
            <a:ext cx="3384601" cy="1970483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gc8474ada71_0_163"/>
          <p:cNvSpPr txBox="1"/>
          <p:nvPr/>
        </p:nvSpPr>
        <p:spPr>
          <a:xfrm>
            <a:off x="5825700" y="1437425"/>
            <a:ext cx="4856100" cy="7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In the </a:t>
            </a:r>
            <a:r>
              <a:rPr i="1"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Job in Jeopardy </a:t>
            </a: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section: Hover over the ‘Issue’ field to a view the specific reason why the job is in jeopardy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9" name="Google Shape;449;gc8474ada71_0_1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2427" y="2957651"/>
            <a:ext cx="10092451" cy="29321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0" name="Google Shape;450;gc8474ada71_0_163"/>
          <p:cNvCxnSpPr/>
          <p:nvPr/>
        </p:nvCxnSpPr>
        <p:spPr>
          <a:xfrm>
            <a:off x="2779475" y="2538550"/>
            <a:ext cx="1485900" cy="2628900"/>
          </a:xfrm>
          <a:prstGeom prst="straightConnector1">
            <a:avLst/>
          </a:prstGeom>
          <a:noFill/>
          <a:ln cap="flat" cmpd="sng" w="19050">
            <a:solidFill>
              <a:srgbClr val="30343A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51" name="Google Shape;451;gc8474ada71_0_163"/>
          <p:cNvCxnSpPr/>
          <p:nvPr/>
        </p:nvCxnSpPr>
        <p:spPr>
          <a:xfrm>
            <a:off x="6693127" y="2487750"/>
            <a:ext cx="742800" cy="1314300"/>
          </a:xfrm>
          <a:prstGeom prst="straightConnector1">
            <a:avLst/>
          </a:prstGeom>
          <a:noFill/>
          <a:ln cap="flat" cmpd="sng" w="19050">
            <a:solidFill>
              <a:srgbClr val="30343A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c4ab91cc3b_0_272"/>
          <p:cNvSpPr/>
          <p:nvPr/>
        </p:nvSpPr>
        <p:spPr>
          <a:xfrm>
            <a:off x="-12175" y="-12175"/>
            <a:ext cx="12204300" cy="6870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gc4ab91cc3b_0_272"/>
          <p:cNvSpPr txBox="1"/>
          <p:nvPr/>
        </p:nvSpPr>
        <p:spPr>
          <a:xfrm>
            <a:off x="552423" y="405100"/>
            <a:ext cx="48096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en-US" sz="2500">
                <a:solidFill>
                  <a:srgbClr val="3034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HelioTrack Can Help You...</a:t>
            </a:r>
            <a:endParaRPr b="1" i="0" sz="2500" u="none" cap="none" strike="noStrike">
              <a:solidFill>
                <a:srgbClr val="3034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25" name="Google Shape;125;gc4ab91cc3b_0_272"/>
          <p:cNvCxnSpPr/>
          <p:nvPr/>
        </p:nvCxnSpPr>
        <p:spPr>
          <a:xfrm>
            <a:off x="621250" y="1071950"/>
            <a:ext cx="25581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6" name="Google Shape;126;gc4ab91cc3b_0_2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7525" y="4887516"/>
            <a:ext cx="3384601" cy="1970483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gc4ab91cc3b_0_272"/>
          <p:cNvSpPr/>
          <p:nvPr/>
        </p:nvSpPr>
        <p:spPr>
          <a:xfrm>
            <a:off x="2040550" y="2068900"/>
            <a:ext cx="569400" cy="569400"/>
          </a:xfrm>
          <a:prstGeom prst="ellipse">
            <a:avLst/>
          </a:prstGeom>
          <a:noFill/>
          <a:ln cap="flat" cmpd="sng" w="76200">
            <a:solidFill>
              <a:srgbClr val="FFE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gc4ab91cc3b_0_272"/>
          <p:cNvSpPr txBox="1"/>
          <p:nvPr/>
        </p:nvSpPr>
        <p:spPr>
          <a:xfrm>
            <a:off x="2040550" y="2153500"/>
            <a:ext cx="56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E300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b="1">
              <a:solidFill>
                <a:srgbClr val="FFE3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9" name="Google Shape;129;gc4ab91cc3b_0_272"/>
          <p:cNvSpPr/>
          <p:nvPr/>
        </p:nvSpPr>
        <p:spPr>
          <a:xfrm>
            <a:off x="8890775" y="2068900"/>
            <a:ext cx="569400" cy="569400"/>
          </a:xfrm>
          <a:prstGeom prst="ellipse">
            <a:avLst/>
          </a:prstGeom>
          <a:noFill/>
          <a:ln cap="flat" cmpd="sng" w="76200">
            <a:solidFill>
              <a:srgbClr val="FFE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gc4ab91cc3b_0_272"/>
          <p:cNvSpPr txBox="1"/>
          <p:nvPr/>
        </p:nvSpPr>
        <p:spPr>
          <a:xfrm>
            <a:off x="8890775" y="2153500"/>
            <a:ext cx="56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E300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b="1">
              <a:solidFill>
                <a:srgbClr val="FFE3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" name="Google Shape;131;gc4ab91cc3b_0_272"/>
          <p:cNvSpPr/>
          <p:nvPr/>
        </p:nvSpPr>
        <p:spPr>
          <a:xfrm>
            <a:off x="5384200" y="4026900"/>
            <a:ext cx="569400" cy="569400"/>
          </a:xfrm>
          <a:prstGeom prst="ellipse">
            <a:avLst/>
          </a:prstGeom>
          <a:noFill/>
          <a:ln cap="flat" cmpd="sng" w="76200">
            <a:solidFill>
              <a:srgbClr val="FFE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gc4ab91cc3b_0_272"/>
          <p:cNvSpPr txBox="1"/>
          <p:nvPr/>
        </p:nvSpPr>
        <p:spPr>
          <a:xfrm>
            <a:off x="5384200" y="4111500"/>
            <a:ext cx="56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E300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b="1">
              <a:solidFill>
                <a:srgbClr val="FFE3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3" name="Google Shape;133;gc4ab91cc3b_0_272"/>
          <p:cNvSpPr/>
          <p:nvPr/>
        </p:nvSpPr>
        <p:spPr>
          <a:xfrm>
            <a:off x="5384200" y="2068900"/>
            <a:ext cx="569400" cy="569400"/>
          </a:xfrm>
          <a:prstGeom prst="ellipse">
            <a:avLst/>
          </a:prstGeom>
          <a:noFill/>
          <a:ln cap="flat" cmpd="sng" w="76200">
            <a:solidFill>
              <a:srgbClr val="FFE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gc4ab91cc3b_0_272"/>
          <p:cNvSpPr txBox="1"/>
          <p:nvPr/>
        </p:nvSpPr>
        <p:spPr>
          <a:xfrm>
            <a:off x="5384200" y="2153500"/>
            <a:ext cx="56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E300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b="1">
              <a:solidFill>
                <a:srgbClr val="FFE3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5" name="Google Shape;135;gc4ab91cc3b_0_272"/>
          <p:cNvSpPr/>
          <p:nvPr/>
        </p:nvSpPr>
        <p:spPr>
          <a:xfrm>
            <a:off x="2040550" y="4026900"/>
            <a:ext cx="569400" cy="569400"/>
          </a:xfrm>
          <a:prstGeom prst="ellipse">
            <a:avLst/>
          </a:prstGeom>
          <a:noFill/>
          <a:ln cap="flat" cmpd="sng" w="76200">
            <a:solidFill>
              <a:srgbClr val="FFE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gc4ab91cc3b_0_272"/>
          <p:cNvSpPr txBox="1"/>
          <p:nvPr/>
        </p:nvSpPr>
        <p:spPr>
          <a:xfrm>
            <a:off x="2040550" y="4111500"/>
            <a:ext cx="56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E300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b="1">
              <a:solidFill>
                <a:srgbClr val="FFE3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7" name="Google Shape;137;gc4ab91cc3b_0_272"/>
          <p:cNvSpPr txBox="1"/>
          <p:nvPr/>
        </p:nvSpPr>
        <p:spPr>
          <a:xfrm>
            <a:off x="859300" y="2841575"/>
            <a:ext cx="293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Find your customer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" name="Google Shape;138;gc4ab91cc3b_0_272"/>
          <p:cNvSpPr txBox="1"/>
          <p:nvPr/>
        </p:nvSpPr>
        <p:spPr>
          <a:xfrm>
            <a:off x="4202950" y="2841575"/>
            <a:ext cx="293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0343A"/>
                </a:solidFill>
                <a:latin typeface="Montserrat"/>
                <a:ea typeface="Montserrat"/>
                <a:cs typeface="Montserrat"/>
                <a:sym typeface="Montserrat"/>
              </a:rPr>
              <a:t>Upload Required Files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" name="Google Shape;139;gc4ab91cc3b_0_272"/>
          <p:cNvSpPr txBox="1"/>
          <p:nvPr/>
        </p:nvSpPr>
        <p:spPr>
          <a:xfrm>
            <a:off x="7452425" y="2841575"/>
            <a:ext cx="344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0343A"/>
                </a:solidFill>
                <a:latin typeface="Montserrat"/>
                <a:ea typeface="Montserrat"/>
                <a:cs typeface="Montserrat"/>
                <a:sym typeface="Montserrat"/>
              </a:rPr>
              <a:t>Submit Sales Packets for Approval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" name="Google Shape;140;gc4ab91cc3b_0_272"/>
          <p:cNvSpPr txBox="1"/>
          <p:nvPr/>
        </p:nvSpPr>
        <p:spPr>
          <a:xfrm>
            <a:off x="859300" y="4889925"/>
            <a:ext cx="293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0343A"/>
                </a:solidFill>
                <a:latin typeface="Montserrat"/>
                <a:ea typeface="Montserrat"/>
                <a:cs typeface="Montserrat"/>
                <a:sym typeface="Montserrat"/>
              </a:rPr>
              <a:t>View Job States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1" name="Google Shape;141;gc4ab91cc3b_0_272"/>
          <p:cNvSpPr txBox="1"/>
          <p:nvPr/>
        </p:nvSpPr>
        <p:spPr>
          <a:xfrm>
            <a:off x="4202950" y="4889925"/>
            <a:ext cx="293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0343A"/>
                </a:solidFill>
                <a:latin typeface="Montserrat"/>
                <a:ea typeface="Montserrat"/>
                <a:cs typeface="Montserrat"/>
                <a:sym typeface="Montserrat"/>
              </a:rPr>
              <a:t>View Jobs in Jeopardy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c8474ada71_0_177"/>
          <p:cNvSpPr/>
          <p:nvPr/>
        </p:nvSpPr>
        <p:spPr>
          <a:xfrm>
            <a:off x="-12175" y="-12175"/>
            <a:ext cx="12204300" cy="6870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8" name="Google Shape;458;gc8474ada71_0_177"/>
          <p:cNvPicPr preferRelativeResize="0"/>
          <p:nvPr/>
        </p:nvPicPr>
        <p:blipFill rotWithShape="1">
          <a:blip r:embed="rId3">
            <a:alphaModFix/>
          </a:blip>
          <a:srcRect b="0" l="17177" r="17184" t="0"/>
          <a:stretch/>
        </p:blipFill>
        <p:spPr>
          <a:xfrm>
            <a:off x="-12175" y="-643126"/>
            <a:ext cx="12192000" cy="812801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59" name="Google Shape;459;gc8474ada71_0_177"/>
          <p:cNvSpPr txBox="1"/>
          <p:nvPr/>
        </p:nvSpPr>
        <p:spPr>
          <a:xfrm>
            <a:off x="2650752" y="2750775"/>
            <a:ext cx="6192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rgbClr val="FFE300"/>
                </a:solidFill>
                <a:latin typeface="Montserrat"/>
                <a:ea typeface="Montserrat"/>
                <a:cs typeface="Montserrat"/>
                <a:sym typeface="Montserrat"/>
              </a:rPr>
              <a:t>Next Steps</a:t>
            </a:r>
            <a:endParaRPr b="0" i="0" sz="3600" u="none" cap="none" strike="noStrike">
              <a:solidFill>
                <a:srgbClr val="FFE3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0" name="Google Shape;460;gc8474ada71_0_177"/>
          <p:cNvSpPr txBox="1"/>
          <p:nvPr/>
        </p:nvSpPr>
        <p:spPr>
          <a:xfrm>
            <a:off x="3937001" y="3614625"/>
            <a:ext cx="3620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Post Approval</a:t>
            </a:r>
            <a:endParaRPr b="1" i="0" sz="20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61" name="Google Shape;461;gc8474ada71_0_177"/>
          <p:cNvCxnSpPr/>
          <p:nvPr/>
        </p:nvCxnSpPr>
        <p:spPr>
          <a:xfrm>
            <a:off x="4468000" y="3552150"/>
            <a:ext cx="25581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c8474ada71_0_186"/>
          <p:cNvSpPr/>
          <p:nvPr/>
        </p:nvSpPr>
        <p:spPr>
          <a:xfrm>
            <a:off x="-12175" y="-12175"/>
            <a:ext cx="12204300" cy="6870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gc8474ada71_0_186"/>
          <p:cNvSpPr txBox="1"/>
          <p:nvPr/>
        </p:nvSpPr>
        <p:spPr>
          <a:xfrm>
            <a:off x="552425" y="405100"/>
            <a:ext cx="4089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en-US" sz="2500">
                <a:solidFill>
                  <a:srgbClr val="3034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Tracking Post-Approval</a:t>
            </a:r>
            <a:endParaRPr b="1" i="0" sz="2500" u="none" cap="none" strike="noStrike">
              <a:solidFill>
                <a:srgbClr val="3034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69" name="Google Shape;469;gc8474ada71_0_186"/>
          <p:cNvSpPr txBox="1"/>
          <p:nvPr/>
        </p:nvSpPr>
        <p:spPr>
          <a:xfrm>
            <a:off x="418425" y="1437425"/>
            <a:ext cx="4856100" cy="22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The road to installation and commissioning of a PV system is complicated.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This can’t be tracked with job states alone. 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Post Approval, jobs are tracked with another tool called</a:t>
            </a:r>
            <a:r>
              <a:rPr b="1"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1"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OPF</a:t>
            </a:r>
            <a:r>
              <a:rPr b="1"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which is covered in the next lesson.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70" name="Google Shape;470;gc8474ada71_0_186"/>
          <p:cNvCxnSpPr/>
          <p:nvPr/>
        </p:nvCxnSpPr>
        <p:spPr>
          <a:xfrm>
            <a:off x="621250" y="1071950"/>
            <a:ext cx="25581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71" name="Google Shape;471;gc8474ada71_0_1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7400" y="4887216"/>
            <a:ext cx="3384601" cy="1970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gc8474ada71_0_1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81475" y="1540925"/>
            <a:ext cx="3384600" cy="3346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c4ab91cc3b_0_246"/>
          <p:cNvSpPr/>
          <p:nvPr/>
        </p:nvSpPr>
        <p:spPr>
          <a:xfrm>
            <a:off x="-12175" y="-12175"/>
            <a:ext cx="12204300" cy="6870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9" name="Google Shape;479;gc4ab91cc3b_0_2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2175" y="-643126"/>
            <a:ext cx="12192000" cy="8128008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80" name="Google Shape;480;gc4ab91cc3b_0_246"/>
          <p:cNvSpPr txBox="1"/>
          <p:nvPr/>
        </p:nvSpPr>
        <p:spPr>
          <a:xfrm>
            <a:off x="592352" y="2148225"/>
            <a:ext cx="6192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E300"/>
                </a:solidFill>
                <a:latin typeface="Montserrat"/>
                <a:ea typeface="Montserrat"/>
                <a:cs typeface="Montserrat"/>
                <a:sym typeface="Montserrat"/>
              </a:rPr>
              <a:t>End of Lesson</a:t>
            </a:r>
            <a:endParaRPr b="0" i="0" sz="3600" u="none" cap="none" strike="noStrike">
              <a:solidFill>
                <a:srgbClr val="FFE3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81" name="Google Shape;481;gc4ab91cc3b_0_2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1363" y="2463599"/>
            <a:ext cx="10804928" cy="191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c5e26e35fc_0_107"/>
          <p:cNvSpPr/>
          <p:nvPr/>
        </p:nvSpPr>
        <p:spPr>
          <a:xfrm>
            <a:off x="-12175" y="-12175"/>
            <a:ext cx="12204300" cy="6870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gc5e26e35fc_0_107"/>
          <p:cNvSpPr txBox="1"/>
          <p:nvPr/>
        </p:nvSpPr>
        <p:spPr>
          <a:xfrm>
            <a:off x="552433" y="405100"/>
            <a:ext cx="3885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>
                <a:solidFill>
                  <a:srgbClr val="3034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Login to HelioTrack</a:t>
            </a:r>
            <a:endParaRPr b="0" i="0" sz="2500" u="none" cap="none" strike="noStrike">
              <a:solidFill>
                <a:srgbClr val="3034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9" name="Google Shape;149;gc5e26e35fc_0_107"/>
          <p:cNvSpPr txBox="1"/>
          <p:nvPr/>
        </p:nvSpPr>
        <p:spPr>
          <a:xfrm>
            <a:off x="552425" y="1437425"/>
            <a:ext cx="4257300" cy="30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https://heliotrack.completesolar.com</a:t>
            </a: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Make sure you have your login information from you manager or Complete Solar Rep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To request a login, please fill out this form </a:t>
            </a:r>
            <a:r>
              <a:rPr lang="en-US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here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If you have a username, but can’t get in, click “</a:t>
            </a:r>
            <a:r>
              <a:rPr i="1"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problem logging in?</a:t>
            </a: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endParaRPr>
              <a:solidFill>
                <a:srgbClr val="30343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50" name="Google Shape;150;gc5e26e35fc_0_107"/>
          <p:cNvCxnSpPr/>
          <p:nvPr/>
        </p:nvCxnSpPr>
        <p:spPr>
          <a:xfrm>
            <a:off x="621250" y="1071950"/>
            <a:ext cx="25581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51" name="Google Shape;151;gc5e26e35fc_0_1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07400" y="4887216"/>
            <a:ext cx="3384601" cy="1970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c5e26e35fc_0_107"/>
          <p:cNvPicPr preferRelativeResize="0"/>
          <p:nvPr/>
        </p:nvPicPr>
        <p:blipFill rotWithShape="1">
          <a:blip r:embed="rId6">
            <a:alphaModFix/>
          </a:blip>
          <a:srcRect b="1456" l="2066" r="1390" t="1427"/>
          <a:stretch/>
        </p:blipFill>
        <p:spPr>
          <a:xfrm>
            <a:off x="5803825" y="1114525"/>
            <a:ext cx="3534300" cy="4257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c5e26e35fc_0_201"/>
          <p:cNvSpPr/>
          <p:nvPr/>
        </p:nvSpPr>
        <p:spPr>
          <a:xfrm>
            <a:off x="-12175" y="-12175"/>
            <a:ext cx="12204300" cy="6870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gc5e26e35fc_0_201"/>
          <p:cNvSpPr txBox="1"/>
          <p:nvPr/>
        </p:nvSpPr>
        <p:spPr>
          <a:xfrm>
            <a:off x="552421" y="405100"/>
            <a:ext cx="60042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>
                <a:solidFill>
                  <a:srgbClr val="3034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Find Your Customer in the System</a:t>
            </a:r>
            <a:endParaRPr b="0" i="0" sz="2500" u="none" cap="none" strike="noStrike">
              <a:solidFill>
                <a:srgbClr val="3034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0" name="Google Shape;160;gc5e26e35fc_0_201"/>
          <p:cNvSpPr txBox="1"/>
          <p:nvPr/>
        </p:nvSpPr>
        <p:spPr>
          <a:xfrm>
            <a:off x="552425" y="1437425"/>
            <a:ext cx="3584400" cy="32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Calibri"/>
              <a:buNone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Under the </a:t>
            </a:r>
            <a:r>
              <a:rPr i="1"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Existing Jobs </a:t>
            </a: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tab you can search for a customer.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Calibri"/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●"/>
            </a:pPr>
            <a:r>
              <a:rPr lang="en-US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Advanced Search can search by:</a:t>
            </a:r>
            <a:endParaRPr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○"/>
            </a:pPr>
            <a:r>
              <a:rPr lang="en-US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customer name 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○"/>
            </a:pPr>
            <a:r>
              <a:rPr lang="en-US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current job state</a:t>
            </a:r>
            <a:endParaRPr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○"/>
            </a:pPr>
            <a:r>
              <a:rPr lang="en-US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or solar expert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</a:pPr>
            <a:r>
              <a:rPr lang="en-US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Quick Search only searches by name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Calibri"/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Results appear below</a:t>
            </a:r>
            <a:endParaRPr i="1">
              <a:solidFill>
                <a:srgbClr val="30343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61" name="Google Shape;161;gc5e26e35fc_0_201"/>
          <p:cNvCxnSpPr/>
          <p:nvPr/>
        </p:nvCxnSpPr>
        <p:spPr>
          <a:xfrm>
            <a:off x="621250" y="1071950"/>
            <a:ext cx="25581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62" name="Google Shape;162;gc5e26e35fc_0_2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7400" y="4887216"/>
            <a:ext cx="3384601" cy="1970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c5e26e35fc_0_201"/>
          <p:cNvPicPr preferRelativeResize="0"/>
          <p:nvPr/>
        </p:nvPicPr>
        <p:blipFill rotWithShape="1">
          <a:blip r:embed="rId4">
            <a:alphaModFix/>
          </a:blip>
          <a:srcRect b="1562" l="964" r="571" t="1397"/>
          <a:stretch/>
        </p:blipFill>
        <p:spPr>
          <a:xfrm>
            <a:off x="4136875" y="2901850"/>
            <a:ext cx="7550825" cy="35444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c5e26e35fc_0_223"/>
          <p:cNvSpPr/>
          <p:nvPr/>
        </p:nvSpPr>
        <p:spPr>
          <a:xfrm>
            <a:off x="-12175" y="-12175"/>
            <a:ext cx="12204300" cy="6870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gc5e26e35fc_0_223"/>
          <p:cNvSpPr txBox="1"/>
          <p:nvPr/>
        </p:nvSpPr>
        <p:spPr>
          <a:xfrm>
            <a:off x="552433" y="405100"/>
            <a:ext cx="3885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>
                <a:solidFill>
                  <a:srgbClr val="3034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The Customer Record</a:t>
            </a:r>
            <a:endParaRPr b="0" i="0" sz="2500" u="none" cap="none" strike="noStrike">
              <a:solidFill>
                <a:srgbClr val="3034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71" name="Google Shape;171;gc5e26e35fc_0_223"/>
          <p:cNvSpPr txBox="1"/>
          <p:nvPr/>
        </p:nvSpPr>
        <p:spPr>
          <a:xfrm>
            <a:off x="552425" y="1437425"/>
            <a:ext cx="3192900" cy="7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Calibri"/>
              <a:buNone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The </a:t>
            </a:r>
            <a:r>
              <a:rPr i="1"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Job Information </a:t>
            </a: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tab lists all details about your customer up to this point.</a:t>
            </a:r>
            <a:endParaRPr>
              <a:solidFill>
                <a:srgbClr val="30343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72" name="Google Shape;172;gc5e26e35fc_0_223"/>
          <p:cNvCxnSpPr/>
          <p:nvPr/>
        </p:nvCxnSpPr>
        <p:spPr>
          <a:xfrm>
            <a:off x="621250" y="1071950"/>
            <a:ext cx="25581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73" name="Google Shape;173;gc5e26e35fc_0_2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7400" y="4887216"/>
            <a:ext cx="3384601" cy="1970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c5e26e35fc_0_223"/>
          <p:cNvPicPr preferRelativeResize="0"/>
          <p:nvPr/>
        </p:nvPicPr>
        <p:blipFill rotWithShape="1">
          <a:blip r:embed="rId4">
            <a:alphaModFix/>
          </a:blip>
          <a:srcRect b="795" l="593" r="553" t="991"/>
          <a:stretch/>
        </p:blipFill>
        <p:spPr>
          <a:xfrm>
            <a:off x="4146925" y="1486075"/>
            <a:ext cx="7410251" cy="50405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75" name="Google Shape;175;gc5e26e35fc_0_223"/>
          <p:cNvSpPr/>
          <p:nvPr/>
        </p:nvSpPr>
        <p:spPr>
          <a:xfrm flipH="1" rot="10800000">
            <a:off x="1643800" y="2294725"/>
            <a:ext cx="513000" cy="426600"/>
          </a:xfrm>
          <a:prstGeom prst="bentArrow">
            <a:avLst>
              <a:gd fmla="val 25000" name="adj1"/>
              <a:gd fmla="val 24733" name="adj2"/>
              <a:gd fmla="val 25000" name="adj3"/>
              <a:gd fmla="val 43750" name="adj4"/>
            </a:avLst>
          </a:prstGeom>
          <a:solidFill>
            <a:srgbClr val="3034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c5e26e35fc_0_238"/>
          <p:cNvSpPr/>
          <p:nvPr/>
        </p:nvSpPr>
        <p:spPr>
          <a:xfrm>
            <a:off x="-12175" y="-12175"/>
            <a:ext cx="12204300" cy="6870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gc5e26e35fc_0_238"/>
          <p:cNvPicPr preferRelativeResize="0"/>
          <p:nvPr/>
        </p:nvPicPr>
        <p:blipFill rotWithShape="1">
          <a:blip r:embed="rId3">
            <a:alphaModFix/>
          </a:blip>
          <a:srcRect b="0" l="17177" r="17184" t="0"/>
          <a:stretch/>
        </p:blipFill>
        <p:spPr>
          <a:xfrm>
            <a:off x="-12175" y="-643126"/>
            <a:ext cx="12192000" cy="812801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3" name="Google Shape;183;gc5e26e35fc_0_238"/>
          <p:cNvSpPr txBox="1"/>
          <p:nvPr/>
        </p:nvSpPr>
        <p:spPr>
          <a:xfrm>
            <a:off x="2650752" y="2750775"/>
            <a:ext cx="6192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rgbClr val="FFE300"/>
                </a:solidFill>
                <a:latin typeface="Montserrat"/>
                <a:ea typeface="Montserrat"/>
                <a:cs typeface="Montserrat"/>
                <a:sym typeface="Montserrat"/>
              </a:rPr>
              <a:t>Sales Packet Checklist</a:t>
            </a:r>
            <a:endParaRPr b="0" i="0" sz="3600" u="none" cap="none" strike="noStrike">
              <a:solidFill>
                <a:srgbClr val="FFE3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" name="Google Shape;184;gc5e26e35fc_0_238"/>
          <p:cNvSpPr txBox="1"/>
          <p:nvPr/>
        </p:nvSpPr>
        <p:spPr>
          <a:xfrm>
            <a:off x="3937001" y="3614625"/>
            <a:ext cx="3620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Uploading Files</a:t>
            </a:r>
            <a:endParaRPr b="1" i="0" sz="20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85" name="Google Shape;185;gc5e26e35fc_0_238"/>
          <p:cNvCxnSpPr/>
          <p:nvPr/>
        </p:nvCxnSpPr>
        <p:spPr>
          <a:xfrm>
            <a:off x="4468000" y="3552150"/>
            <a:ext cx="25581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c5e26e35fc_0_247"/>
          <p:cNvSpPr/>
          <p:nvPr/>
        </p:nvSpPr>
        <p:spPr>
          <a:xfrm>
            <a:off x="-12175" y="-12175"/>
            <a:ext cx="12204300" cy="6870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gc5e26e35fc_0_247"/>
          <p:cNvSpPr txBox="1"/>
          <p:nvPr/>
        </p:nvSpPr>
        <p:spPr>
          <a:xfrm>
            <a:off x="552433" y="405100"/>
            <a:ext cx="3885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>
                <a:solidFill>
                  <a:srgbClr val="3034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Sales Packet Checklist</a:t>
            </a:r>
            <a:endParaRPr b="0" i="0" sz="2500" u="none" cap="none" strike="noStrike">
              <a:solidFill>
                <a:srgbClr val="3034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93" name="Google Shape;193;gc5e26e35fc_0_247"/>
          <p:cNvSpPr txBox="1"/>
          <p:nvPr/>
        </p:nvSpPr>
        <p:spPr>
          <a:xfrm>
            <a:off x="552425" y="1437425"/>
            <a:ext cx="3313500" cy="26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43A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Located lower on the page is the </a:t>
            </a:r>
            <a:r>
              <a:rPr i="1"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Sales Packet Checklist</a:t>
            </a: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0343A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Items on the checklist are the responsibility of the sales rep and </a:t>
            </a:r>
            <a:r>
              <a:rPr b="1"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HelioDesk</a:t>
            </a: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0343A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Your job will not move forward until the checklist is complete and approved</a:t>
            </a:r>
            <a:endParaRPr>
              <a:solidFill>
                <a:srgbClr val="30343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94" name="Google Shape;194;gc5e26e35fc_0_247"/>
          <p:cNvCxnSpPr/>
          <p:nvPr/>
        </p:nvCxnSpPr>
        <p:spPr>
          <a:xfrm>
            <a:off x="621250" y="1071950"/>
            <a:ext cx="25581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95" name="Google Shape;195;gc5e26e35fc_0_2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7400" y="4887216"/>
            <a:ext cx="3384601" cy="1970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c5e26e35fc_0_2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03124" y="1945351"/>
            <a:ext cx="7745251" cy="4577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c5e26e35fc_0_283"/>
          <p:cNvSpPr/>
          <p:nvPr/>
        </p:nvSpPr>
        <p:spPr>
          <a:xfrm>
            <a:off x="-12175" y="-12175"/>
            <a:ext cx="12204300" cy="6870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gc5e26e35fc_0_283"/>
          <p:cNvSpPr txBox="1"/>
          <p:nvPr/>
        </p:nvSpPr>
        <p:spPr>
          <a:xfrm>
            <a:off x="552433" y="405100"/>
            <a:ext cx="3885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US">
                <a:solidFill>
                  <a:srgbClr val="30343A"/>
                </a:solidFill>
                <a:latin typeface="Montserrat"/>
                <a:ea typeface="Montserrat"/>
                <a:cs typeface="Montserrat"/>
                <a:sym typeface="Montserrat"/>
              </a:rPr>
              <a:t>Checklist:</a:t>
            </a:r>
            <a:r>
              <a:rPr lang="en-US" sz="2500">
                <a:solidFill>
                  <a:srgbClr val="30343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US" sz="2500">
                <a:solidFill>
                  <a:srgbClr val="3034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Agreement</a:t>
            </a:r>
            <a:endParaRPr sz="2500">
              <a:solidFill>
                <a:srgbClr val="3034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04" name="Google Shape;204;gc5e26e35fc_0_283"/>
          <p:cNvSpPr txBox="1"/>
          <p:nvPr/>
        </p:nvSpPr>
        <p:spPr>
          <a:xfrm>
            <a:off x="552425" y="1437425"/>
            <a:ext cx="3313500" cy="26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43A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Most agreements are signed with DocuSign.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0343A"/>
              </a:buClr>
              <a:buSzPts val="1400"/>
              <a:buFont typeface="Montserrat"/>
              <a:buChar char="●"/>
            </a:pPr>
            <a:r>
              <a:rPr b="1"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HelioDesk</a:t>
            </a:r>
            <a:r>
              <a:rPr lang="en-US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 has access to all signed agreements and they will load them here. 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0343A"/>
              </a:buClr>
              <a:buSzPts val="1400"/>
              <a:buFont typeface="Montserrat"/>
              <a:buChar char="●"/>
            </a:pPr>
            <a:r>
              <a:rPr lang="en-US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It’s the sales rep’s responsibility to facilitate the signing of all agreements.</a:t>
            </a:r>
            <a:endParaRPr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05" name="Google Shape;205;gc5e26e35fc_0_283"/>
          <p:cNvCxnSpPr/>
          <p:nvPr/>
        </p:nvCxnSpPr>
        <p:spPr>
          <a:xfrm>
            <a:off x="621250" y="1071950"/>
            <a:ext cx="25581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06" name="Google Shape;206;gc5e26e35fc_0_2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7400" y="4887216"/>
            <a:ext cx="3384601" cy="1970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gc5e26e35fc_0_283"/>
          <p:cNvPicPr preferRelativeResize="0"/>
          <p:nvPr/>
        </p:nvPicPr>
        <p:blipFill rotWithShape="1">
          <a:blip r:embed="rId4">
            <a:alphaModFix/>
          </a:blip>
          <a:srcRect b="1696" l="1842" r="1716" t="1357"/>
          <a:stretch/>
        </p:blipFill>
        <p:spPr>
          <a:xfrm>
            <a:off x="4012025" y="2687850"/>
            <a:ext cx="2994200" cy="3656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08" name="Google Shape;208;gc5e26e35fc_0_283"/>
          <p:cNvSpPr/>
          <p:nvPr/>
        </p:nvSpPr>
        <p:spPr>
          <a:xfrm>
            <a:off x="6604694" y="1184904"/>
            <a:ext cx="5376000" cy="3563400"/>
          </a:xfrm>
          <a:prstGeom prst="leftArrowCallout">
            <a:avLst>
              <a:gd fmla="val 25000" name="adj1"/>
              <a:gd fmla="val 23398" name="adj2"/>
              <a:gd fmla="val 23540" name="adj3"/>
              <a:gd fmla="val 67346" name="adj4"/>
            </a:avLst>
          </a:prstGeom>
          <a:solidFill>
            <a:srgbClr val="59BF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Consumer Agreement Items include: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260350" lvl="1" marL="74295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•"/>
            </a:pPr>
            <a:r>
              <a:rPr i="0" lang="en-US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Cash Purchase Agreements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260350" lvl="1" marL="74295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•"/>
            </a:pPr>
            <a:r>
              <a:rPr i="0" lang="en-US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SunRun Agreements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260350" lvl="1" marL="74295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•"/>
            </a:pPr>
            <a:r>
              <a:rPr i="0" lang="en-US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LoanPal Agreements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260350" lvl="1" marL="74295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•"/>
            </a:pPr>
            <a:r>
              <a:rPr i="0" lang="en-US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ETC…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Other docs loaded here may include: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260350" lvl="1" marL="74295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•"/>
            </a:pPr>
            <a:r>
              <a:rPr i="0" lang="en-US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Financing docs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260350" lvl="1" marL="74295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•"/>
            </a:pPr>
            <a:r>
              <a:rPr i="0" lang="en-US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Preliminary design docs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2" marL="914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Uploaded by HelioDesk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9" name="Google Shape;209;gc5e26e35fc_0_283"/>
          <p:cNvPicPr preferRelativeResize="0"/>
          <p:nvPr/>
        </p:nvPicPr>
        <p:blipFill rotWithShape="1">
          <a:blip r:embed="rId5">
            <a:alphaModFix/>
          </a:blip>
          <a:srcRect b="2826" l="1809" r="2460" t="3286"/>
          <a:stretch/>
        </p:blipFill>
        <p:spPr>
          <a:xfrm>
            <a:off x="9049425" y="4748300"/>
            <a:ext cx="2421050" cy="1913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10" name="Google Shape;210;gc5e26e35fc_0_283"/>
          <p:cNvSpPr/>
          <p:nvPr/>
        </p:nvSpPr>
        <p:spPr>
          <a:xfrm>
            <a:off x="9114850" y="405100"/>
            <a:ext cx="2290200" cy="478200"/>
          </a:xfrm>
          <a:prstGeom prst="rect">
            <a:avLst/>
          </a:prstGeom>
          <a:solidFill>
            <a:srgbClr val="3034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gc5e26e35fc_0_283"/>
          <p:cNvSpPr txBox="1"/>
          <p:nvPr/>
        </p:nvSpPr>
        <p:spPr>
          <a:xfrm>
            <a:off x="9133150" y="444100"/>
            <a:ext cx="225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3F3F3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Helio</a:t>
            </a:r>
            <a:r>
              <a:rPr b="1" i="0" lang="en-US" sz="1400" u="none" cap="none" strike="noStrike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rPr>
              <a:t>Track</a:t>
            </a:r>
            <a:endParaRPr b="1" i="0" sz="1400" u="none" cap="none" strike="noStrike">
              <a:solidFill>
                <a:srgbClr val="F3F3F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2018-02-20T22:37:01Z</dcterms:created>
  <dc:creator>PGreory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Path">
    <vt:lpwstr>Presentation1</vt:lpwstr>
  </property>
  <property fmtid="{D5CDD505-2E9C-101B-9397-08002B2CF9AE}" pid="3" name="ArticulateProjectVersion">
    <vt:lpwstr>7</vt:lpwstr>
  </property>
  <property fmtid="{D5CDD505-2E9C-101B-9397-08002B2CF9AE}" pid="4" name="ArticulateUseProject">
    <vt:lpwstr>1</vt:lpwstr>
  </property>
  <property fmtid="{D5CDD505-2E9C-101B-9397-08002B2CF9AE}" pid="5" name="ArticulateGUID">
    <vt:lpwstr>CCB282D5-1503-47C1-A458-425FB7B4258F</vt:lpwstr>
  </property>
  <property fmtid="{D5CDD505-2E9C-101B-9397-08002B2CF9AE}" pid="6" name="ArticulateProjectFull">
    <vt:lpwstr>C:\Users\petelikesit\Documents\Box Sync Backup\PG Solar Prep\Complete Solar\Process\HelioTrack and OPF\Tools - 3 - OPF.ppta</vt:lpwstr>
  </property>
</Properties>
</file>